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8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4630400" cy="8229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592" userDrawn="1">
          <p15:clr>
            <a:srgbClr val="A4A3A4"/>
          </p15:clr>
        </p15:guide>
        <p15:guide id="2" pos="4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AEBD"/>
    <a:srgbClr val="0F3E71"/>
    <a:srgbClr val="FAF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0" y="53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4" name="Shape 17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n-lt"/>
        <a:ea typeface="+mn-ea"/>
        <a:cs typeface="+mn-cs"/>
        <a:sym typeface="Arial"/>
      </a:defRPr>
    </a:lvl1pPr>
    <a:lvl2pPr indent="228600" latinLnBrk="0">
      <a:defRPr sz="1400">
        <a:latin typeface="+mn-lt"/>
        <a:ea typeface="+mn-ea"/>
        <a:cs typeface="+mn-cs"/>
        <a:sym typeface="Arial"/>
      </a:defRPr>
    </a:lvl2pPr>
    <a:lvl3pPr indent="457200" latinLnBrk="0">
      <a:defRPr sz="1400">
        <a:latin typeface="+mn-lt"/>
        <a:ea typeface="+mn-ea"/>
        <a:cs typeface="+mn-cs"/>
        <a:sym typeface="Arial"/>
      </a:defRPr>
    </a:lvl3pPr>
    <a:lvl4pPr indent="685800" latinLnBrk="0">
      <a:defRPr sz="1400">
        <a:latin typeface="+mn-lt"/>
        <a:ea typeface="+mn-ea"/>
        <a:cs typeface="+mn-cs"/>
        <a:sym typeface="Arial"/>
      </a:defRPr>
    </a:lvl4pPr>
    <a:lvl5pPr indent="914400" latinLnBrk="0">
      <a:defRPr sz="1400">
        <a:latin typeface="+mn-lt"/>
        <a:ea typeface="+mn-ea"/>
        <a:cs typeface="+mn-cs"/>
        <a:sym typeface="Arial"/>
      </a:defRPr>
    </a:lvl5pPr>
    <a:lvl6pPr indent="1143000" latinLnBrk="0">
      <a:defRPr sz="1400">
        <a:latin typeface="+mn-lt"/>
        <a:ea typeface="+mn-ea"/>
        <a:cs typeface="+mn-cs"/>
        <a:sym typeface="Arial"/>
      </a:defRPr>
    </a:lvl6pPr>
    <a:lvl7pPr indent="1371600" latinLnBrk="0">
      <a:defRPr sz="1400">
        <a:latin typeface="+mn-lt"/>
        <a:ea typeface="+mn-ea"/>
        <a:cs typeface="+mn-cs"/>
        <a:sym typeface="Arial"/>
      </a:defRPr>
    </a:lvl7pPr>
    <a:lvl8pPr indent="1600200" latinLnBrk="0">
      <a:defRPr sz="1400">
        <a:latin typeface="+mn-lt"/>
        <a:ea typeface="+mn-ea"/>
        <a:cs typeface="+mn-cs"/>
        <a:sym typeface="Arial"/>
      </a:defRPr>
    </a:lvl8pPr>
    <a:lvl9pPr indent="1828800" latinLnBrk="0">
      <a:defRPr sz="1400">
        <a:latin typeface="+mn-lt"/>
        <a:ea typeface="+mn-ea"/>
        <a:cs typeface="+mn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9" name="Google Shape;7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1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2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2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2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;p24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9E5D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" name="Google Shape;12;p24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2192020" y="923925"/>
            <a:ext cx="11704320" cy="20021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/>
          <a:lstStyle/>
          <a:p>
            <a:r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8166100" y="2926079"/>
            <a:ext cx="5730240" cy="53035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0211466" y="7495493"/>
            <a:ext cx="273655" cy="264253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E74BCFD-024E-64E6-87D0-C63D9E6A82EC}"/>
              </a:ext>
            </a:extLst>
          </p:cNvPr>
          <p:cNvSpPr txBox="1"/>
          <p:nvPr/>
        </p:nvSpPr>
        <p:spPr>
          <a:xfrm>
            <a:off x="655985" y="3116557"/>
            <a:ext cx="13042821" cy="2475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lv-LV" sz="3200" b="1" dirty="0">
                <a:solidFill>
                  <a:srgbClr val="0F3E71"/>
                </a:solidFill>
                <a:latin typeface="Inter"/>
                <a:ea typeface="Inter"/>
              </a:rPr>
              <a:t>Domnīcu sērijas </a:t>
            </a:r>
          </a:p>
          <a:p>
            <a:pPr algn="ctr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lv-LV" sz="3200" b="1" dirty="0">
                <a:solidFill>
                  <a:srgbClr val="0F3E71"/>
                </a:solidFill>
                <a:latin typeface="Inter"/>
                <a:ea typeface="Inter"/>
              </a:rPr>
              <a:t>«Domnīcas pašvaldību darbiniekiem, kuri ir iesaistīti bērnu</a:t>
            </a:r>
          </a:p>
          <a:p>
            <a:pPr algn="ctr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lv-LV" sz="3200" b="1" dirty="0">
                <a:solidFill>
                  <a:srgbClr val="0F3E71"/>
                </a:solidFill>
                <a:latin typeface="Inter"/>
                <a:ea typeface="Inter"/>
              </a:rPr>
              <a:t>tiesību aizsardzības programmas izstrādē pašvaldībā» </a:t>
            </a:r>
          </a:p>
          <a:p>
            <a:pPr algn="ctr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lv-LV" sz="3200" b="1">
                <a:solidFill>
                  <a:srgbClr val="0F3E71"/>
                </a:solidFill>
                <a:latin typeface="Inter"/>
                <a:ea typeface="Inter"/>
              </a:rPr>
              <a:t>apkopojums</a:t>
            </a:r>
            <a:r>
              <a:rPr lang="lv-LV" sz="3200" b="1" dirty="0">
                <a:solidFill>
                  <a:srgbClr val="0F3E71"/>
                </a:solidFill>
                <a:latin typeface="Inter"/>
                <a:ea typeface="Inter"/>
              </a:rPr>
              <a:t>, rezultāti un ieteikumi BTA programmas izstrādei pašvaldībā</a:t>
            </a:r>
          </a:p>
        </p:txBody>
      </p:sp>
      <p:sp>
        <p:nvSpPr>
          <p:cNvPr id="82" name="Google Shape;82;p1"/>
          <p:cNvSpPr/>
          <p:nvPr/>
        </p:nvSpPr>
        <p:spPr>
          <a:xfrm>
            <a:off x="655985" y="2113764"/>
            <a:ext cx="13488553" cy="709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en-US" sz="3000" dirty="0" err="1">
                <a:solidFill>
                  <a:srgbClr val="3CAEBD"/>
                </a:solidFill>
                <a:latin typeface="Inter"/>
                <a:ea typeface="Inter"/>
                <a:sym typeface="Inter"/>
              </a:rPr>
              <a:t>Bērnu</a:t>
            </a:r>
            <a:r>
              <a:rPr lang="en-US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</a:t>
            </a:r>
            <a:r>
              <a:rPr lang="en-US" sz="3000" dirty="0" err="1">
                <a:solidFill>
                  <a:srgbClr val="3CAEBD"/>
                </a:solidFill>
                <a:latin typeface="Inter"/>
                <a:ea typeface="Inter"/>
                <a:sym typeface="Inter"/>
              </a:rPr>
              <a:t>tiesību</a:t>
            </a:r>
            <a:r>
              <a:rPr lang="en-US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</a:t>
            </a:r>
            <a:r>
              <a:rPr lang="en-US" sz="3000" dirty="0" err="1">
                <a:solidFill>
                  <a:srgbClr val="3CAEBD"/>
                </a:solidFill>
                <a:latin typeface="Inter"/>
                <a:ea typeface="Inter"/>
                <a:sym typeface="Inter"/>
              </a:rPr>
              <a:t>aizsardzības</a:t>
            </a:r>
            <a:r>
              <a:rPr lang="lv-LV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(BTA)</a:t>
            </a:r>
            <a:r>
              <a:rPr lang="en-US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</a:t>
            </a:r>
            <a:r>
              <a:rPr lang="en-US" sz="28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programmu</a:t>
            </a:r>
            <a:r>
              <a:rPr lang="en-US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izstrāde</a:t>
            </a:r>
            <a:r>
              <a:rPr lang="lv-LV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</a:t>
            </a:r>
            <a:r>
              <a:rPr lang="en-US" sz="3000" dirty="0" err="1">
                <a:solidFill>
                  <a:srgbClr val="3CAEBD"/>
                </a:solidFill>
                <a:latin typeface="Inter"/>
                <a:ea typeface="Inter"/>
                <a:sym typeface="Inter"/>
              </a:rPr>
              <a:t>Latvijas</a:t>
            </a:r>
            <a:r>
              <a:rPr lang="en-US" sz="3000" dirty="0">
                <a:solidFill>
                  <a:srgbClr val="3CAEBD"/>
                </a:solidFill>
                <a:latin typeface="Inter"/>
                <a:ea typeface="Inter"/>
                <a:sym typeface="Inter"/>
              </a:rPr>
              <a:t> </a:t>
            </a:r>
            <a:r>
              <a:rPr lang="en-US" sz="3000" dirty="0" err="1">
                <a:solidFill>
                  <a:srgbClr val="3CAEBD"/>
                </a:solidFill>
                <a:latin typeface="Inter"/>
                <a:ea typeface="Inter"/>
                <a:sym typeface="Inter"/>
              </a:rPr>
              <a:t>pašvaldībās</a:t>
            </a:r>
            <a:endParaRPr lang="lv-LV" sz="3000" dirty="0">
              <a:solidFill>
                <a:srgbClr val="3CAEBD"/>
              </a:solidFill>
              <a:latin typeface="Inter"/>
              <a:ea typeface="Inter"/>
              <a:sym typeface="Inter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757573" y="7168501"/>
            <a:ext cx="3300693" cy="475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0F3E71"/>
              </a:buClr>
              <a:buSzPts val="1550"/>
              <a:buFont typeface="Inter"/>
              <a:buNone/>
            </a:pPr>
            <a:r>
              <a:rPr lang="en-US" sz="12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Sagatavoja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: Toms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Galiņ</a:t>
            </a:r>
            <a:r>
              <a:rPr lang="lv-LV" sz="12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š</a:t>
            </a:r>
            <a:endParaRPr sz="1200" b="0" i="0" u="none" strike="noStrike" cap="none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CB24EB-4250-EADA-F684-970FC6E324E7}"/>
              </a:ext>
            </a:extLst>
          </p:cNvPr>
          <p:cNvSpPr txBox="1"/>
          <p:nvPr/>
        </p:nvSpPr>
        <p:spPr>
          <a:xfrm>
            <a:off x="1224930" y="5758847"/>
            <a:ext cx="12180536" cy="335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>
              <a:lnSpc>
                <a:spcPct val="124358"/>
              </a:lnSpc>
              <a:buClr>
                <a:srgbClr val="0F3E71"/>
              </a:buClr>
              <a:buSzPts val="3900"/>
            </a:pPr>
            <a:r>
              <a:rPr lang="lv-LV" b="1" dirty="0">
                <a:solidFill>
                  <a:srgbClr val="0F3E71"/>
                </a:solidFill>
                <a:latin typeface="Inter"/>
                <a:ea typeface="Inter"/>
              </a:rPr>
              <a:t>2025. gada: 8. oktobrī |</a:t>
            </a:r>
            <a:r>
              <a:rPr lang="lv-LV" b="1" dirty="0">
                <a:solidFill>
                  <a:srgbClr val="3CAEBD"/>
                </a:solidFill>
                <a:latin typeface="Inter"/>
                <a:ea typeface="Inter"/>
              </a:rPr>
              <a:t> KULDĪGĀ </a:t>
            </a:r>
            <a:r>
              <a:rPr lang="lv-LV" b="1" dirty="0">
                <a:solidFill>
                  <a:srgbClr val="0F3E71"/>
                </a:solidFill>
                <a:latin typeface="Inter"/>
                <a:ea typeface="Inter"/>
              </a:rPr>
              <a:t>| 27 dalībnieki           11. novembrī | </a:t>
            </a:r>
            <a:r>
              <a:rPr lang="lv-LV" b="1" dirty="0">
                <a:solidFill>
                  <a:srgbClr val="3CAEBD"/>
                </a:solidFill>
                <a:latin typeface="Inter"/>
                <a:ea typeface="Inter"/>
              </a:rPr>
              <a:t>SIGULDĀ </a:t>
            </a:r>
            <a:r>
              <a:rPr lang="lv-LV" b="1" dirty="0">
                <a:solidFill>
                  <a:srgbClr val="0F3E71"/>
                </a:solidFill>
                <a:latin typeface="Inter"/>
                <a:ea typeface="Inter"/>
              </a:rPr>
              <a:t>| 27 dalībnieki            24. novembrī | </a:t>
            </a:r>
            <a:r>
              <a:rPr lang="lv-LV" b="1" dirty="0">
                <a:solidFill>
                  <a:srgbClr val="3CAEBD"/>
                </a:solidFill>
                <a:latin typeface="Inter"/>
                <a:ea typeface="Inter"/>
              </a:rPr>
              <a:t>RĒZEKNĒ</a:t>
            </a:r>
            <a:r>
              <a:rPr lang="lv-LV" b="1" dirty="0">
                <a:solidFill>
                  <a:srgbClr val="0F3E71"/>
                </a:solidFill>
                <a:latin typeface="Inter"/>
                <a:ea typeface="Inter"/>
              </a:rPr>
              <a:t> | 26 dalībnieki</a:t>
            </a:r>
          </a:p>
        </p:txBody>
      </p:sp>
      <p:sp>
        <p:nvSpPr>
          <p:cNvPr id="2" name="Google Shape;113;p3">
            <a:extLst>
              <a:ext uri="{FF2B5EF4-FFF2-40B4-BE49-F238E27FC236}">
                <a16:creationId xmlns:a16="http://schemas.microsoft.com/office/drawing/2014/main" id="{6CF2F054-402E-E3D5-15EF-EE30E7EAE87B}"/>
              </a:ext>
            </a:extLst>
          </p:cNvPr>
          <p:cNvSpPr/>
          <p:nvPr/>
        </p:nvSpPr>
        <p:spPr>
          <a:xfrm flipV="1">
            <a:off x="757573" y="7027941"/>
            <a:ext cx="13115251" cy="45719"/>
          </a:xfrm>
          <a:prstGeom prst="roundRect">
            <a:avLst>
              <a:gd name="adj" fmla="val 5647"/>
            </a:avLst>
          </a:prstGeom>
          <a:solidFill>
            <a:srgbClr val="3CAEBD"/>
          </a:solidFill>
          <a:ln w="9525" cap="flat" cmpd="sng">
            <a:solidFill>
              <a:srgbClr val="BCDBD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rgbClr val="FAF9F5"/>
              </a:solidFill>
            </a:endParaRPr>
          </a:p>
        </p:txBody>
      </p:sp>
      <p:pic>
        <p:nvPicPr>
          <p:cNvPr id="5" name="image1.png">
            <a:extLst>
              <a:ext uri="{FF2B5EF4-FFF2-40B4-BE49-F238E27FC236}">
                <a16:creationId xmlns:a16="http://schemas.microsoft.com/office/drawing/2014/main" id="{32710870-54CB-57AF-1EB3-B8D49B474C4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374005" y="191452"/>
            <a:ext cx="3882390" cy="1235075"/>
          </a:xfrm>
          <a:prstGeom prst="rect">
            <a:avLst/>
          </a:prstGeom>
          <a:ln/>
        </p:spPr>
      </p:pic>
      <p:pic>
        <p:nvPicPr>
          <p:cNvPr id="7" name="Google Shape;87;p1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11501" y="7326155"/>
            <a:ext cx="2961323" cy="7184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84;p1"/>
          <p:cNvSpPr txBox="1"/>
          <p:nvPr/>
        </p:nvSpPr>
        <p:spPr>
          <a:xfrm>
            <a:off x="-699108" y="10308324"/>
            <a:ext cx="13042822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Projekta mērķis: Veicināt pašvaldību darbinieku izpratni par bērnu tiesību aizsardzības programmas nozīmīgumu un izstrādes nepieciešamību.</a:t>
            </a:r>
          </a:p>
        </p:txBody>
      </p:sp>
      <p:sp>
        <p:nvSpPr>
          <p:cNvPr id="84" name="Google Shape;84;p1"/>
          <p:cNvSpPr/>
          <p:nvPr/>
        </p:nvSpPr>
        <p:spPr>
          <a:xfrm>
            <a:off x="1642515" y="2842115"/>
            <a:ext cx="12230312" cy="352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rtl="0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0F3E71"/>
              </a:buClr>
              <a:buSzPts val="1550"/>
              <a:buFont typeface="Inter"/>
              <a:buNone/>
            </a:pPr>
            <a:r>
              <a:rPr lang="lv-LV" sz="1600" b="1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DOMNĪCU MĒRĶIS</a:t>
            </a:r>
            <a:r>
              <a:rPr lang="en-US" sz="1600" b="1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: </a:t>
            </a:r>
            <a:r>
              <a:rPr lang="lv-LV" sz="1600" b="1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 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Veicināt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pašvaldību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darbinieku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izpratni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par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bērnu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tiesību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aizsardzības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lv-LV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(BTA) 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programmas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nozīmīgumu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un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izstrādes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600" b="0" i="0" u="none" strike="noStrike" cap="none" dirty="0" err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nepieciešamību</a:t>
            </a:r>
            <a:r>
              <a:rPr lang="en-US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 lang="lv-LV" sz="1600" b="0" i="0" u="none" strike="noStrike" cap="none" dirty="0">
              <a:solidFill>
                <a:srgbClr val="0F3E71"/>
              </a:solidFill>
              <a:latin typeface="Inter"/>
              <a:ea typeface="Inter"/>
              <a:cs typeface="Inter"/>
              <a:sym typeface="Inter"/>
            </a:endParaRPr>
          </a:p>
          <a:p>
            <a:pPr marL="0" marR="0" lvl="0" indent="0" rtl="0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0F3E71"/>
              </a:buClr>
              <a:buSzPts val="1550"/>
              <a:buFont typeface="Inter"/>
              <a:buNone/>
            </a:pPr>
            <a:r>
              <a:rPr lang="lv-LV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Diskusiju un koprades rezultātā, apzināt ar BTA programmas izstrādi saistītos</a:t>
            </a:r>
            <a:r>
              <a:rPr lang="lv-LV" sz="1600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izaicinājumus, dalīties ar labās prakses piemēriem, rast iedvesmu un jaunus kontaktus, sadarbojoties dažādu pašvaldību jomas speciālistiem. </a:t>
            </a:r>
            <a:r>
              <a:rPr lang="lv-LV" sz="1600" b="0" i="0" u="none" strike="noStrike" cap="none" dirty="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</a:p>
          <a:p>
            <a:pPr marL="0" marR="0" lvl="0" indent="0" rtl="0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0F3E71"/>
              </a:buClr>
              <a:buSzPts val="1550"/>
              <a:buFont typeface="Inter"/>
              <a:buNone/>
            </a:pPr>
            <a:endParaRPr sz="1600" b="0" i="0" u="none" strike="noStrike" cap="non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FA81F1-FD83-B1E3-B19E-4B9786AAA29E}"/>
              </a:ext>
            </a:extLst>
          </p:cNvPr>
          <p:cNvSpPr txBox="1"/>
          <p:nvPr/>
        </p:nvSpPr>
        <p:spPr>
          <a:xfrm>
            <a:off x="1569990" y="4660477"/>
            <a:ext cx="10972150" cy="443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1290"/>
              </a:lnSpc>
              <a:buClr>
                <a:srgbClr val="0F3E71"/>
              </a:buClr>
              <a:buSzPts val="1550"/>
            </a:pPr>
            <a:r>
              <a:rPr lang="lv-LV" sz="1600" b="1" dirty="0">
                <a:solidFill>
                  <a:srgbClr val="0F3E71"/>
                </a:solidFill>
                <a:latin typeface="Inter"/>
                <a:ea typeface="Inter"/>
              </a:rPr>
              <a:t>DOMNĪCU MĒRĶGRUPA:    </a:t>
            </a:r>
            <a:r>
              <a:rPr lang="lv-LV" sz="1600" dirty="0">
                <a:solidFill>
                  <a:srgbClr val="0F3E71"/>
                </a:solidFill>
                <a:latin typeface="Inter"/>
                <a:ea typeface="Inter"/>
              </a:rPr>
              <a:t>Pašvaldību darbinieki, kuri ir iesaistīti BTA programmas izstrādē pašvaldībā.</a:t>
            </a:r>
          </a:p>
        </p:txBody>
      </p:sp>
      <p:sp>
        <p:nvSpPr>
          <p:cNvPr id="3" name="Google Shape;48;p1">
            <a:extLst>
              <a:ext uri="{FF2B5EF4-FFF2-40B4-BE49-F238E27FC236}">
                <a16:creationId xmlns:a16="http://schemas.microsoft.com/office/drawing/2014/main" id="{333997DB-6F1C-E420-9220-EB4E5AFA47F8}"/>
              </a:ext>
            </a:extLst>
          </p:cNvPr>
          <p:cNvSpPr/>
          <p:nvPr/>
        </p:nvSpPr>
        <p:spPr>
          <a:xfrm>
            <a:off x="1383888" y="7083551"/>
            <a:ext cx="11862623" cy="352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850"/>
              <a:buFont typeface="Montserrat"/>
              <a:buNone/>
            </a:pP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Šis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apkopojums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sagatavots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saskaņā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ar 2025. gada </a:t>
            </a:r>
            <a:r>
              <a:rPr lang="lv-LV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2. </a:t>
            </a:r>
            <a:r>
              <a:rPr lang="lv-LV" sz="1050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septembra līgumu,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Nr. 4.1-4/1</a:t>
            </a:r>
            <a:r>
              <a:rPr lang="lv-LV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22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, kas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noslēgts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starp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Bērnu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aizsardzības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centru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Pasūtītājs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) un SIA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Changewanted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Izpildītājs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)</a:t>
            </a:r>
            <a:r>
              <a:rPr lang="lv-LV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lv-LV" sz="1050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lai realizētu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pakalpojum</a:t>
            </a:r>
            <a:r>
              <a:rPr lang="lv-LV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u «</a:t>
            </a:r>
            <a:r>
              <a:rPr lang="lv-LV" sz="1050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ar domnīcām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pašvaldību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darbiniekiem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kuri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ir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iesaistīti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bērnu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tiesību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aizsardzības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programmas 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izstrādē</a:t>
            </a:r>
            <a:r>
              <a:rPr lang="en-US" sz="1050" i="0" u="none" strike="noStrike" cap="none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50" i="0" u="none" strike="noStrike" cap="none" dirty="0" err="1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pašvaldībā</a:t>
            </a:r>
            <a:r>
              <a:rPr lang="lv-LV" sz="1050" dirty="0">
                <a:solidFill>
                  <a:srgbClr val="384653"/>
                </a:solidFill>
                <a:latin typeface="Montserrat"/>
                <a:ea typeface="Montserrat"/>
                <a:cs typeface="Montserrat"/>
                <a:sym typeface="Montserrat"/>
              </a:rPr>
              <a:t>».</a:t>
            </a:r>
            <a:endParaRPr lang="en-US" sz="1050" i="0" u="none" strike="noStrike" cap="none" dirty="0">
              <a:solidFill>
                <a:srgbClr val="38465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850"/>
              <a:buFont typeface="Montserrat"/>
              <a:buNone/>
            </a:pPr>
            <a:endParaRPr sz="1050" i="0" u="none" strike="noStrike" cap="none" dirty="0"/>
          </a:p>
        </p:txBody>
      </p:sp>
      <p:sp>
        <p:nvSpPr>
          <p:cNvPr id="4" name="Google Shape;49;p1">
            <a:extLst>
              <a:ext uri="{FF2B5EF4-FFF2-40B4-BE49-F238E27FC236}">
                <a16:creationId xmlns:a16="http://schemas.microsoft.com/office/drawing/2014/main" id="{F9695E48-91D8-3E4A-7397-3C0D445DDF8A}"/>
              </a:ext>
            </a:extLst>
          </p:cNvPr>
          <p:cNvSpPr/>
          <p:nvPr/>
        </p:nvSpPr>
        <p:spPr>
          <a:xfrm>
            <a:off x="1642514" y="976104"/>
            <a:ext cx="11933359" cy="436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850"/>
              <a:buFont typeface="Montserrat"/>
              <a:buNone/>
            </a:pP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Pakalpojums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īstenots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Eiropas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Sociālā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fonda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Plus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projekta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Nr. 4.3.6.1/1/24/I/001 </a:t>
            </a:r>
            <a:endParaRPr lang="lv-LV" sz="1200" b="0" i="0" u="none" strike="noStrike" cap="none" dirty="0">
              <a:solidFill>
                <a:srgbClr val="0F3E7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58823"/>
              </a:lnSpc>
              <a:spcBef>
                <a:spcPts val="0"/>
              </a:spcBef>
              <a:spcAft>
                <a:spcPts val="0"/>
              </a:spcAft>
              <a:buClr>
                <a:srgbClr val="384653"/>
              </a:buClr>
              <a:buSzPts val="850"/>
              <a:buFont typeface="Montserrat"/>
              <a:buNone/>
            </a:pP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"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Profesionālās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kvalifikācijas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pilnveide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bērnu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tiesību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aizsardzības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jautājumos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un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bērnu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likumisko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pārstāvju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atbildības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stiprināšana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" </a:t>
            </a:r>
            <a:r>
              <a:rPr lang="en-US" sz="1200" b="0" i="0" u="none" strike="noStrike" cap="none" dirty="0" err="1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ietvaros</a:t>
            </a:r>
            <a:r>
              <a:rPr lang="en-US" sz="1200" b="0" i="0" u="none" strike="noStrike" cap="none" dirty="0">
                <a:solidFill>
                  <a:srgbClr val="0F3E7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200" b="0" i="0" u="none" strike="noStrike" cap="none" dirty="0">
              <a:solidFill>
                <a:srgbClr val="0F3E71"/>
              </a:solidFill>
            </a:endParaRPr>
          </a:p>
        </p:txBody>
      </p:sp>
      <p:sp>
        <p:nvSpPr>
          <p:cNvPr id="6" name="Google Shape;113;p3">
            <a:extLst>
              <a:ext uri="{FF2B5EF4-FFF2-40B4-BE49-F238E27FC236}">
                <a16:creationId xmlns:a16="http://schemas.microsoft.com/office/drawing/2014/main" id="{DBA57635-B1FB-9058-3DA6-90789CE7F932}"/>
              </a:ext>
            </a:extLst>
          </p:cNvPr>
          <p:cNvSpPr/>
          <p:nvPr/>
        </p:nvSpPr>
        <p:spPr>
          <a:xfrm flipV="1">
            <a:off x="757575" y="6681103"/>
            <a:ext cx="13115251" cy="45719"/>
          </a:xfrm>
          <a:prstGeom prst="roundRect">
            <a:avLst>
              <a:gd name="adj" fmla="val 5647"/>
            </a:avLst>
          </a:prstGeom>
          <a:solidFill>
            <a:srgbClr val="3CAEBD"/>
          </a:solidFill>
          <a:ln w="9525" cap="flat" cmpd="sng">
            <a:solidFill>
              <a:srgbClr val="BCDBD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rgbClr val="FAF9F5"/>
              </a:solidFill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93;p2"/>
          <p:cNvSpPr txBox="1"/>
          <p:nvPr/>
        </p:nvSpPr>
        <p:spPr>
          <a:xfrm>
            <a:off x="793788" y="849034"/>
            <a:ext cx="9771821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Pašreizējā situācija Latvijas pašvaldībās</a:t>
            </a:r>
          </a:p>
        </p:txBody>
      </p:sp>
      <p:sp>
        <p:nvSpPr>
          <p:cNvPr id="184" name="Google Shape;94;p2"/>
          <p:cNvSpPr txBox="1"/>
          <p:nvPr/>
        </p:nvSpPr>
        <p:spPr>
          <a:xfrm>
            <a:off x="793790" y="1781724"/>
            <a:ext cx="13042821" cy="10727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/>
              <a:t>2025. gada </a:t>
            </a:r>
            <a:r>
              <a:rPr dirty="0" err="1"/>
              <a:t>analītiskajā</a:t>
            </a:r>
            <a:r>
              <a:rPr dirty="0"/>
              <a:t> </a:t>
            </a:r>
            <a:r>
              <a:rPr dirty="0" err="1"/>
              <a:t>pārskatā</a:t>
            </a:r>
            <a:r>
              <a:rPr dirty="0"/>
              <a:t> par </a:t>
            </a:r>
            <a:r>
              <a:rPr lang="lv-LV" dirty="0"/>
              <a:t>BTA </a:t>
            </a:r>
            <a:r>
              <a:rPr dirty="0" err="1"/>
              <a:t>programmām</a:t>
            </a:r>
            <a:r>
              <a:rPr dirty="0"/>
              <a:t> </a:t>
            </a:r>
            <a:r>
              <a:rPr dirty="0" err="1"/>
              <a:t>Latvijas</a:t>
            </a:r>
            <a:r>
              <a:rPr dirty="0"/>
              <a:t> </a:t>
            </a:r>
            <a:r>
              <a:rPr dirty="0" err="1"/>
              <a:t>pašvaldībās</a:t>
            </a:r>
            <a:r>
              <a:rPr dirty="0"/>
              <a:t> </a:t>
            </a:r>
            <a:r>
              <a:rPr dirty="0">
                <a:solidFill>
                  <a:srgbClr val="1D3D6D"/>
                </a:solidFill>
              </a:rPr>
              <a:t>2024. </a:t>
            </a:r>
            <a:r>
              <a:rPr dirty="0" err="1">
                <a:solidFill>
                  <a:srgbClr val="1D3D6D"/>
                </a:solidFill>
              </a:rPr>
              <a:t>gadā</a:t>
            </a:r>
            <a:r>
              <a:rPr dirty="0">
                <a:solidFill>
                  <a:srgbClr val="1D3D6D"/>
                </a:solidFill>
              </a:rPr>
              <a:t>,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dirty="0"/>
              <a:t>tika </a:t>
            </a:r>
            <a:r>
              <a:rPr dirty="0" err="1">
                <a:solidFill>
                  <a:srgbClr val="1D3D6E"/>
                </a:solidFill>
              </a:rPr>
              <a:t>konstatētas</a:t>
            </a:r>
            <a:r>
              <a:rPr dirty="0"/>
              <a:t> </a:t>
            </a:r>
            <a:r>
              <a:rPr dirty="0" err="1"/>
              <a:t>būtiskas</a:t>
            </a:r>
            <a:r>
              <a:rPr dirty="0"/>
              <a:t> </a:t>
            </a:r>
            <a:r>
              <a:rPr dirty="0" err="1"/>
              <a:t>atšķirības</a:t>
            </a:r>
            <a:r>
              <a:rPr dirty="0"/>
              <a:t> programmu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pieejās</a:t>
            </a:r>
            <a:r>
              <a:rPr dirty="0"/>
              <a:t> un </a:t>
            </a:r>
            <a:r>
              <a:rPr dirty="0" err="1"/>
              <a:t>satura</a:t>
            </a:r>
            <a:r>
              <a:rPr dirty="0"/>
              <a:t> </a:t>
            </a:r>
            <a:r>
              <a:rPr dirty="0" err="1"/>
              <a:t>izvēlē</a:t>
            </a:r>
            <a:r>
              <a:rPr dirty="0"/>
              <a:t>. Lai </a:t>
            </a:r>
            <a:r>
              <a:rPr dirty="0" err="1"/>
              <a:t>noskaidrotu</a:t>
            </a:r>
            <a:r>
              <a:rPr dirty="0"/>
              <a:t> </a:t>
            </a:r>
            <a:r>
              <a:rPr dirty="0" err="1"/>
              <a:t>iemeslus</a:t>
            </a:r>
            <a:r>
              <a:rPr dirty="0"/>
              <a:t>, </a:t>
            </a:r>
            <a:r>
              <a:rPr dirty="0" err="1"/>
              <a:t>kāpēc</a:t>
            </a:r>
            <a:r>
              <a:rPr dirty="0"/>
              <a:t> </a:t>
            </a:r>
            <a:r>
              <a:rPr dirty="0" err="1"/>
              <a:t>daudzās</a:t>
            </a:r>
            <a:r>
              <a:rPr dirty="0"/>
              <a:t> </a:t>
            </a:r>
            <a:r>
              <a:rPr dirty="0" err="1"/>
              <a:t>pašvaldībās</a:t>
            </a:r>
            <a:r>
              <a:rPr dirty="0"/>
              <a:t> </a:t>
            </a:r>
            <a:r>
              <a:rPr dirty="0" err="1"/>
              <a:t>programma</a:t>
            </a:r>
            <a:r>
              <a:rPr dirty="0"/>
              <a:t> </a:t>
            </a:r>
            <a:r>
              <a:rPr dirty="0" err="1"/>
              <a:t>joprojām</a:t>
            </a:r>
            <a:r>
              <a:rPr dirty="0"/>
              <a:t> nav </a:t>
            </a:r>
            <a:r>
              <a:rPr dirty="0" err="1"/>
              <a:t>izstrādāta</a:t>
            </a:r>
            <a:r>
              <a:rPr dirty="0"/>
              <a:t> un </a:t>
            </a:r>
            <a:r>
              <a:rPr dirty="0" err="1"/>
              <a:t>identificētu</a:t>
            </a:r>
            <a:r>
              <a:rPr dirty="0"/>
              <a:t> vajadzības programmu </a:t>
            </a:r>
            <a:r>
              <a:rPr dirty="0" err="1"/>
              <a:t>izstrādei</a:t>
            </a:r>
            <a:r>
              <a:rPr dirty="0"/>
              <a:t>, tika </a:t>
            </a:r>
            <a:r>
              <a:rPr dirty="0" err="1"/>
              <a:t>organizētas</a:t>
            </a:r>
            <a:r>
              <a:rPr dirty="0"/>
              <a:t> domnīcas </a:t>
            </a:r>
            <a:r>
              <a:rPr dirty="0" err="1"/>
              <a:t>domu</a:t>
            </a:r>
            <a:r>
              <a:rPr dirty="0"/>
              <a:t> un </a:t>
            </a:r>
            <a:r>
              <a:rPr dirty="0" err="1"/>
              <a:t>viedokļu</a:t>
            </a:r>
            <a:r>
              <a:rPr dirty="0"/>
              <a:t> </a:t>
            </a:r>
            <a:r>
              <a:rPr dirty="0" err="1"/>
              <a:t>apmaiņai</a:t>
            </a:r>
            <a:r>
              <a:rPr dirty="0"/>
              <a:t>.</a:t>
            </a:r>
          </a:p>
        </p:txBody>
      </p:sp>
      <p:sp>
        <p:nvSpPr>
          <p:cNvPr id="185" name="Google Shape;95;p2"/>
          <p:cNvSpPr txBox="1"/>
          <p:nvPr/>
        </p:nvSpPr>
        <p:spPr>
          <a:xfrm>
            <a:off x="1664255" y="4331732"/>
            <a:ext cx="2441139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19%</a:t>
            </a:r>
          </a:p>
        </p:txBody>
      </p:sp>
      <p:pic>
        <p:nvPicPr>
          <p:cNvPr id="186" name="Google Shape;96;p2" descr="Google Shape;96;p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363" y="3091339"/>
            <a:ext cx="2977041" cy="2977041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Google Shape;97;p2"/>
          <p:cNvSpPr txBox="1"/>
          <p:nvPr/>
        </p:nvSpPr>
        <p:spPr>
          <a:xfrm>
            <a:off x="1545667" y="6316266"/>
            <a:ext cx="2678314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Programma izstrādāta</a:t>
            </a:r>
          </a:p>
        </p:txBody>
      </p:sp>
      <p:sp>
        <p:nvSpPr>
          <p:cNvPr id="188" name="Google Shape;98;p2"/>
          <p:cNvSpPr txBox="1"/>
          <p:nvPr/>
        </p:nvSpPr>
        <p:spPr>
          <a:xfrm>
            <a:off x="793729" y="6745485"/>
            <a:ext cx="418218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Pašvaldības</a:t>
            </a:r>
            <a:r>
              <a:rPr dirty="0"/>
              <a:t> ar </a:t>
            </a:r>
            <a:r>
              <a:rPr dirty="0" err="1"/>
              <a:t>patstāvīgu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programmu</a:t>
            </a:r>
          </a:p>
        </p:txBody>
      </p:sp>
      <p:sp>
        <p:nvSpPr>
          <p:cNvPr id="189" name="Google Shape;99;p2"/>
          <p:cNvSpPr txBox="1"/>
          <p:nvPr/>
        </p:nvSpPr>
        <p:spPr>
          <a:xfrm>
            <a:off x="6094452" y="4331732"/>
            <a:ext cx="2441140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26%</a:t>
            </a:r>
          </a:p>
        </p:txBody>
      </p:sp>
      <p:pic>
        <p:nvPicPr>
          <p:cNvPr id="190" name="Google Shape;100;p2" descr="Google Shape;100;p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562" y="3091339"/>
            <a:ext cx="2977041" cy="2977041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Google Shape;101;p2"/>
          <p:cNvSpPr txBox="1"/>
          <p:nvPr/>
        </p:nvSpPr>
        <p:spPr>
          <a:xfrm>
            <a:off x="5721429" y="6316266"/>
            <a:ext cx="3187424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Iekļauta citos dokumentos</a:t>
            </a:r>
          </a:p>
        </p:txBody>
      </p:sp>
      <p:sp>
        <p:nvSpPr>
          <p:cNvPr id="192" name="Google Shape;102;p2"/>
          <p:cNvSpPr txBox="1"/>
          <p:nvPr/>
        </p:nvSpPr>
        <p:spPr>
          <a:xfrm>
            <a:off x="5223986" y="6745485"/>
            <a:ext cx="4182310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Programma</a:t>
            </a:r>
            <a:r>
              <a:rPr dirty="0"/>
              <a:t> </a:t>
            </a:r>
            <a:r>
              <a:rPr dirty="0" err="1"/>
              <a:t>integrēta</a:t>
            </a:r>
            <a:r>
              <a:rPr dirty="0"/>
              <a:t> </a:t>
            </a:r>
            <a:r>
              <a:rPr dirty="0" err="1"/>
              <a:t>citos</a:t>
            </a:r>
            <a:r>
              <a:rPr dirty="0"/>
              <a:t> </a:t>
            </a:r>
            <a:r>
              <a:rPr dirty="0" err="1"/>
              <a:t>plānošanas</a:t>
            </a:r>
            <a:r>
              <a:rPr dirty="0"/>
              <a:t> </a:t>
            </a:r>
            <a:r>
              <a:rPr dirty="0" err="1"/>
              <a:t>dokumentos</a:t>
            </a:r>
            <a:endParaRPr dirty="0"/>
          </a:p>
        </p:txBody>
      </p:sp>
      <p:sp>
        <p:nvSpPr>
          <p:cNvPr id="193" name="Google Shape;103;p2"/>
          <p:cNvSpPr txBox="1"/>
          <p:nvPr/>
        </p:nvSpPr>
        <p:spPr>
          <a:xfrm>
            <a:off x="10524766" y="4331732"/>
            <a:ext cx="2441140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55%</a:t>
            </a:r>
          </a:p>
        </p:txBody>
      </p:sp>
      <p:pic>
        <p:nvPicPr>
          <p:cNvPr id="194" name="Google Shape;104;p2" descr="Google Shape;104;p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6877" y="3091339"/>
            <a:ext cx="2977041" cy="2977041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Google Shape;105;p2"/>
          <p:cNvSpPr txBox="1"/>
          <p:nvPr/>
        </p:nvSpPr>
        <p:spPr>
          <a:xfrm>
            <a:off x="10505002" y="6316266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Nav izstrādāta</a:t>
            </a:r>
          </a:p>
        </p:txBody>
      </p:sp>
      <p:sp>
        <p:nvSpPr>
          <p:cNvPr id="196" name="Google Shape;106;p2"/>
          <p:cNvSpPr txBox="1"/>
          <p:nvPr/>
        </p:nvSpPr>
        <p:spPr>
          <a:xfrm>
            <a:off x="9654302" y="6745485"/>
            <a:ext cx="4182310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Pašvaldības</a:t>
            </a:r>
            <a:r>
              <a:rPr dirty="0"/>
              <a:t> bez </a:t>
            </a:r>
            <a:r>
              <a:rPr lang="lv-LV" dirty="0"/>
              <a:t>BTA </a:t>
            </a:r>
            <a:r>
              <a:rPr dirty="0"/>
              <a:t>programmas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12;p3"/>
          <p:cNvSpPr txBox="1"/>
          <p:nvPr/>
        </p:nvSpPr>
        <p:spPr>
          <a:xfrm>
            <a:off x="793789" y="1258687"/>
            <a:ext cx="6730842" cy="6901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Galvenie</a:t>
            </a:r>
            <a:r>
              <a:rPr dirty="0"/>
              <a:t> </a:t>
            </a:r>
            <a:r>
              <a:rPr lang="lv-LV" dirty="0"/>
              <a:t>domnīcu</a:t>
            </a:r>
            <a:r>
              <a:rPr dirty="0"/>
              <a:t> </a:t>
            </a:r>
            <a:r>
              <a:rPr dirty="0" err="1"/>
              <a:t>uzdevumi</a:t>
            </a:r>
            <a:r>
              <a:rPr lang="lv-LV" dirty="0"/>
              <a:t>:</a:t>
            </a:r>
            <a:endParaRPr dirty="0"/>
          </a:p>
        </p:txBody>
      </p:sp>
      <p:sp>
        <p:nvSpPr>
          <p:cNvPr id="199" name="Google Shape;113;p3"/>
          <p:cNvSpPr/>
          <p:nvPr/>
        </p:nvSpPr>
        <p:spPr>
          <a:xfrm>
            <a:off x="793790" y="3047762"/>
            <a:ext cx="6422231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00" name="Google Shape;114;p3"/>
          <p:cNvSpPr txBox="1"/>
          <p:nvPr/>
        </p:nvSpPr>
        <p:spPr>
          <a:xfrm>
            <a:off x="999767" y="3253740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Iemeslu analīze</a:t>
            </a:r>
          </a:p>
        </p:txBody>
      </p:sp>
      <p:sp>
        <p:nvSpPr>
          <p:cNvPr id="201" name="Google Shape;115;p3"/>
          <p:cNvSpPr txBox="1"/>
          <p:nvPr/>
        </p:nvSpPr>
        <p:spPr>
          <a:xfrm>
            <a:off x="999767" y="3682960"/>
            <a:ext cx="6010278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Noskaidrot</a:t>
            </a:r>
            <a:r>
              <a:rPr dirty="0"/>
              <a:t>, </a:t>
            </a:r>
            <a:r>
              <a:rPr dirty="0" err="1"/>
              <a:t>kāpēc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 err="1"/>
              <a:t>programma</a:t>
            </a:r>
            <a:r>
              <a:rPr dirty="0"/>
              <a:t> </a:t>
            </a:r>
            <a:r>
              <a:rPr dirty="0" err="1"/>
              <a:t>pašvaldībā</a:t>
            </a:r>
            <a:r>
              <a:rPr dirty="0"/>
              <a:t> nav </a:t>
            </a:r>
            <a:r>
              <a:rPr dirty="0" err="1"/>
              <a:t>izstrādāta</a:t>
            </a:r>
            <a:r>
              <a:rPr dirty="0"/>
              <a:t> vai </a:t>
            </a:r>
            <a:r>
              <a:rPr dirty="0" err="1"/>
              <a:t>izstrādāta</a:t>
            </a:r>
            <a:r>
              <a:rPr dirty="0"/>
              <a:t> nepilnīgi</a:t>
            </a:r>
          </a:p>
        </p:txBody>
      </p:sp>
      <p:sp>
        <p:nvSpPr>
          <p:cNvPr id="202" name="Google Shape;116;p3"/>
          <p:cNvSpPr/>
          <p:nvPr/>
        </p:nvSpPr>
        <p:spPr>
          <a:xfrm>
            <a:off x="7414379" y="3047762"/>
            <a:ext cx="6422233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03" name="Google Shape;117;p3"/>
          <p:cNvSpPr txBox="1"/>
          <p:nvPr/>
        </p:nvSpPr>
        <p:spPr>
          <a:xfrm>
            <a:off x="7620357" y="3253740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Sekas un ieguvumi</a:t>
            </a:r>
          </a:p>
        </p:txBody>
      </p:sp>
      <p:sp>
        <p:nvSpPr>
          <p:cNvPr id="204" name="Google Shape;118;p3"/>
          <p:cNvSpPr txBox="1"/>
          <p:nvPr/>
        </p:nvSpPr>
        <p:spPr>
          <a:xfrm>
            <a:off x="7620357" y="3682960"/>
            <a:ext cx="6010277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 err="1"/>
              <a:t>Analizēt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neizstrādes </a:t>
            </a:r>
            <a:r>
              <a:rPr dirty="0" err="1"/>
              <a:t>sekas</a:t>
            </a:r>
            <a:r>
              <a:rPr dirty="0"/>
              <a:t> </a:t>
            </a:r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tiesību</a:t>
            </a:r>
            <a:r>
              <a:rPr dirty="0"/>
              <a:t> </a:t>
            </a:r>
            <a:r>
              <a:rPr dirty="0" err="1"/>
              <a:t>aizsardzībai</a:t>
            </a:r>
            <a:r>
              <a:rPr dirty="0"/>
              <a:t> </a:t>
            </a:r>
            <a:r>
              <a:rPr lang="lv-LV" dirty="0"/>
              <a:t>pašvaldībā </a:t>
            </a:r>
            <a:r>
              <a:rPr dirty="0">
                <a:solidFill>
                  <a:srgbClr val="1D3D6E"/>
                </a:solidFill>
              </a:rPr>
              <a:t>un </a:t>
            </a:r>
            <a:r>
              <a:rPr dirty="0" err="1">
                <a:solidFill>
                  <a:srgbClr val="1D3D6E"/>
                </a:solidFill>
              </a:rPr>
              <a:t>izskatīt</a:t>
            </a:r>
            <a:r>
              <a:rPr dirty="0">
                <a:solidFill>
                  <a:srgbClr val="1D3D6E"/>
                </a:solidFill>
              </a:rPr>
              <a:t> </a:t>
            </a:r>
            <a:r>
              <a:rPr lang="lv-LV" dirty="0">
                <a:solidFill>
                  <a:srgbClr val="1D3D6E"/>
                </a:solidFill>
              </a:rPr>
              <a:t>izstrādātas BTA programmas </a:t>
            </a:r>
            <a:r>
              <a:rPr dirty="0" err="1">
                <a:solidFill>
                  <a:srgbClr val="1D3D6E"/>
                </a:solidFill>
              </a:rPr>
              <a:t>potenciālos</a:t>
            </a:r>
            <a:r>
              <a:rPr dirty="0">
                <a:solidFill>
                  <a:srgbClr val="1D3D6E"/>
                </a:solidFill>
              </a:rPr>
              <a:t> </a:t>
            </a:r>
            <a:r>
              <a:rPr dirty="0" err="1">
                <a:solidFill>
                  <a:srgbClr val="1D3D6E"/>
                </a:solidFill>
              </a:rPr>
              <a:t>ieguvumus</a:t>
            </a:r>
            <a:endParaRPr dirty="0">
              <a:solidFill>
                <a:srgbClr val="1D3D6E"/>
              </a:solidFill>
            </a:endParaRPr>
          </a:p>
        </p:txBody>
      </p:sp>
      <p:sp>
        <p:nvSpPr>
          <p:cNvPr id="205" name="Google Shape;119;p3"/>
          <p:cNvSpPr/>
          <p:nvPr/>
        </p:nvSpPr>
        <p:spPr>
          <a:xfrm>
            <a:off x="793790" y="4722376"/>
            <a:ext cx="6422231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06" name="Google Shape;120;p3"/>
          <p:cNvSpPr txBox="1"/>
          <p:nvPr/>
        </p:nvSpPr>
        <p:spPr>
          <a:xfrm>
            <a:off x="999767" y="4928353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Programmas saturs</a:t>
            </a:r>
          </a:p>
        </p:txBody>
      </p:sp>
      <p:sp>
        <p:nvSpPr>
          <p:cNvPr id="207" name="Google Shape;121;p3"/>
          <p:cNvSpPr txBox="1"/>
          <p:nvPr/>
        </p:nvSpPr>
        <p:spPr>
          <a:xfrm>
            <a:off x="999767" y="5357574"/>
            <a:ext cx="6010278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Definēt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mērķus</a:t>
            </a:r>
            <a:r>
              <a:rPr dirty="0"/>
              <a:t> un </a:t>
            </a:r>
            <a:r>
              <a:rPr dirty="0" err="1"/>
              <a:t>jomas</a:t>
            </a:r>
            <a:r>
              <a:rPr dirty="0"/>
              <a:t>, kas skar </a:t>
            </a:r>
            <a:r>
              <a:rPr dirty="0" err="1"/>
              <a:t>bērnus</a:t>
            </a:r>
            <a:endParaRPr dirty="0"/>
          </a:p>
        </p:txBody>
      </p:sp>
      <p:sp>
        <p:nvSpPr>
          <p:cNvPr id="208" name="Google Shape;122;p3"/>
          <p:cNvSpPr/>
          <p:nvPr/>
        </p:nvSpPr>
        <p:spPr>
          <a:xfrm>
            <a:off x="7414379" y="4722376"/>
            <a:ext cx="6422233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09" name="Google Shape;123;p3"/>
          <p:cNvSpPr txBox="1"/>
          <p:nvPr/>
        </p:nvSpPr>
        <p:spPr>
          <a:xfrm>
            <a:off x="7620357" y="4928353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Bērnu līdzdalība</a:t>
            </a:r>
          </a:p>
        </p:txBody>
      </p:sp>
      <p:sp>
        <p:nvSpPr>
          <p:cNvPr id="210" name="Google Shape;124;p3"/>
          <p:cNvSpPr txBox="1"/>
          <p:nvPr/>
        </p:nvSpPr>
        <p:spPr>
          <a:xfrm>
            <a:off x="7620357" y="5357574"/>
            <a:ext cx="6010277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Identificēt</a:t>
            </a:r>
            <a:r>
              <a:rPr dirty="0"/>
              <a:t> </a:t>
            </a:r>
            <a:r>
              <a:rPr dirty="0" err="1"/>
              <a:t>iespējas</a:t>
            </a:r>
            <a:r>
              <a:rPr dirty="0"/>
              <a:t> un </a:t>
            </a:r>
            <a:r>
              <a:rPr dirty="0" err="1"/>
              <a:t>metodes</a:t>
            </a:r>
            <a:r>
              <a:rPr dirty="0"/>
              <a:t> </a:t>
            </a:r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iesaistei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procesā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130;p4"/>
          <p:cNvSpPr txBox="1"/>
          <p:nvPr/>
        </p:nvSpPr>
        <p:spPr>
          <a:xfrm>
            <a:off x="793790" y="903683"/>
            <a:ext cx="8143638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Gala atskaites saturs un struktūra</a:t>
            </a:r>
          </a:p>
        </p:txBody>
      </p:sp>
      <p:sp>
        <p:nvSpPr>
          <p:cNvPr id="213" name="Google Shape;131;p4"/>
          <p:cNvSpPr/>
          <p:nvPr/>
        </p:nvSpPr>
        <p:spPr>
          <a:xfrm>
            <a:off x="793790" y="2661285"/>
            <a:ext cx="6422231" cy="1185369"/>
          </a:xfrm>
          <a:prstGeom prst="roundRect">
            <a:avLst>
              <a:gd name="adj" fmla="val 6159"/>
            </a:avLst>
          </a:prstGeom>
          <a:solidFill>
            <a:srgbClr val="FAF9F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14" name="Google Shape;132;p4"/>
          <p:cNvSpPr/>
          <p:nvPr/>
        </p:nvSpPr>
        <p:spPr>
          <a:xfrm>
            <a:off x="793790" y="2607945"/>
            <a:ext cx="6422231" cy="91442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15" name="Google Shape;133;p4"/>
          <p:cNvSpPr/>
          <p:nvPr/>
        </p:nvSpPr>
        <p:spPr>
          <a:xfrm>
            <a:off x="3707248" y="2333149"/>
            <a:ext cx="595315" cy="595315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17" name="Google Shape;135;p4"/>
          <p:cNvSpPr txBox="1"/>
          <p:nvPr/>
        </p:nvSpPr>
        <p:spPr>
          <a:xfrm>
            <a:off x="1015008" y="3126938"/>
            <a:ext cx="5979794" cy="334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Ieguvumi</a:t>
            </a:r>
            <a:r>
              <a:rPr dirty="0"/>
              <a:t> </a:t>
            </a:r>
            <a:r>
              <a:rPr lang="lv-LV" dirty="0"/>
              <a:t>un izaicinājumi</a:t>
            </a:r>
            <a:endParaRPr dirty="0"/>
          </a:p>
        </p:txBody>
      </p:sp>
      <p:sp>
        <p:nvSpPr>
          <p:cNvPr id="218" name="Google Shape;136;p4"/>
          <p:cNvSpPr txBox="1"/>
          <p:nvPr/>
        </p:nvSpPr>
        <p:spPr>
          <a:xfrm>
            <a:off x="1015007" y="3591168"/>
            <a:ext cx="5979798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Praksē, izstrādājot un ieviešot BTA programmu, rodas iepriekš neparedzami šķēršļi, bet darba gaitā izkristalizējas arī ieguvumi</a:t>
            </a:r>
            <a:endParaRPr dirty="0"/>
          </a:p>
        </p:txBody>
      </p:sp>
      <p:sp>
        <p:nvSpPr>
          <p:cNvPr id="219" name="Google Shape;137;p4"/>
          <p:cNvSpPr/>
          <p:nvPr/>
        </p:nvSpPr>
        <p:spPr>
          <a:xfrm>
            <a:off x="7414379" y="2630803"/>
            <a:ext cx="6422233" cy="1123239"/>
          </a:xfrm>
          <a:prstGeom prst="roundRect">
            <a:avLst>
              <a:gd name="adj" fmla="val 6159"/>
            </a:avLst>
          </a:prstGeom>
          <a:solidFill>
            <a:srgbClr val="FAF9F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20" name="Google Shape;138;p4"/>
          <p:cNvSpPr/>
          <p:nvPr/>
        </p:nvSpPr>
        <p:spPr>
          <a:xfrm>
            <a:off x="7414379" y="2607945"/>
            <a:ext cx="6422233" cy="91442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21" name="Google Shape;139;p4"/>
          <p:cNvSpPr/>
          <p:nvPr/>
        </p:nvSpPr>
        <p:spPr>
          <a:xfrm>
            <a:off x="10327837" y="2333149"/>
            <a:ext cx="595315" cy="595315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23" name="Google Shape;141;p4"/>
          <p:cNvSpPr txBox="1"/>
          <p:nvPr/>
        </p:nvSpPr>
        <p:spPr>
          <a:xfrm>
            <a:off x="7635595" y="3126938"/>
            <a:ext cx="2480908" cy="334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Satura analīze</a:t>
            </a:r>
            <a:endParaRPr dirty="0"/>
          </a:p>
        </p:txBody>
      </p:sp>
      <p:sp>
        <p:nvSpPr>
          <p:cNvPr id="224" name="Google Shape;142;p4"/>
          <p:cNvSpPr txBox="1"/>
          <p:nvPr/>
        </p:nvSpPr>
        <p:spPr>
          <a:xfrm>
            <a:off x="7635595" y="3556158"/>
            <a:ext cx="5979798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Fasilitator</a:t>
            </a:r>
            <a:r>
              <a:rPr lang="lv-LV" dirty="0"/>
              <a:t>a</a:t>
            </a:r>
            <a:r>
              <a:rPr dirty="0"/>
              <a:t> </a:t>
            </a:r>
            <a:r>
              <a:rPr dirty="0" err="1"/>
              <a:t>novērojumi</a:t>
            </a:r>
            <a:r>
              <a:rPr lang="lv-LV" dirty="0"/>
              <a:t>, datu apkopojums, </a:t>
            </a:r>
            <a:r>
              <a:rPr dirty="0" err="1"/>
              <a:t>analīze</a:t>
            </a:r>
            <a:r>
              <a:rPr lang="lv-LV" dirty="0"/>
              <a:t> un secinājumi,</a:t>
            </a:r>
            <a:r>
              <a:rPr dirty="0"/>
              <a:t> par </a:t>
            </a:r>
            <a:r>
              <a:rPr lang="lv-LV" dirty="0"/>
              <a:t>domnīcā izskanējušo</a:t>
            </a:r>
            <a:endParaRPr dirty="0"/>
          </a:p>
        </p:txBody>
      </p:sp>
      <p:sp>
        <p:nvSpPr>
          <p:cNvPr id="225" name="Google Shape;143;p4"/>
          <p:cNvSpPr/>
          <p:nvPr/>
        </p:nvSpPr>
        <p:spPr>
          <a:xfrm>
            <a:off x="793790" y="4908470"/>
            <a:ext cx="6422231" cy="1464114"/>
          </a:xfrm>
          <a:prstGeom prst="roundRect">
            <a:avLst>
              <a:gd name="adj" fmla="val 7495"/>
            </a:avLst>
          </a:prstGeom>
          <a:solidFill>
            <a:srgbClr val="FAF9F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 dirty="0"/>
          </a:p>
        </p:txBody>
      </p:sp>
      <p:sp>
        <p:nvSpPr>
          <p:cNvPr id="226" name="Google Shape;144;p4"/>
          <p:cNvSpPr/>
          <p:nvPr/>
        </p:nvSpPr>
        <p:spPr>
          <a:xfrm>
            <a:off x="793790" y="4885611"/>
            <a:ext cx="6422231" cy="91442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27" name="Google Shape;145;p4"/>
          <p:cNvSpPr/>
          <p:nvPr/>
        </p:nvSpPr>
        <p:spPr>
          <a:xfrm>
            <a:off x="3707248" y="4610813"/>
            <a:ext cx="595315" cy="595315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29" name="Google Shape;147;p4"/>
          <p:cNvSpPr txBox="1"/>
          <p:nvPr/>
        </p:nvSpPr>
        <p:spPr>
          <a:xfrm>
            <a:off x="1015008" y="5404603"/>
            <a:ext cx="4988628" cy="334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BTA programmas v</a:t>
            </a:r>
            <a:r>
              <a:rPr dirty="0" err="1"/>
              <a:t>adlīniju</a:t>
            </a:r>
            <a:r>
              <a:rPr dirty="0"/>
              <a:t> </a:t>
            </a:r>
            <a:r>
              <a:rPr dirty="0" err="1"/>
              <a:t>atbalsts</a:t>
            </a:r>
            <a:endParaRPr dirty="0"/>
          </a:p>
        </p:txBody>
      </p:sp>
      <p:sp>
        <p:nvSpPr>
          <p:cNvPr id="230" name="Google Shape;148;p4"/>
          <p:cNvSpPr txBox="1"/>
          <p:nvPr/>
        </p:nvSpPr>
        <p:spPr>
          <a:xfrm>
            <a:off x="1015007" y="5833824"/>
            <a:ext cx="5979798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Nepieciešamais</a:t>
            </a:r>
            <a:r>
              <a:rPr dirty="0"/>
              <a:t> </a:t>
            </a:r>
            <a:r>
              <a:rPr dirty="0" err="1"/>
              <a:t>atbalsts</a:t>
            </a:r>
            <a:r>
              <a:rPr lang="lv-LV" dirty="0"/>
              <a:t>, ko jomas speciālisti vēlētos sagaidīt</a:t>
            </a:r>
            <a:r>
              <a:rPr dirty="0"/>
              <a:t> no </a:t>
            </a:r>
            <a:endParaRPr lang="lv-LV" dirty="0"/>
          </a:p>
          <a:p>
            <a:r>
              <a:rPr lang="lv-LV" dirty="0"/>
              <a:t>BTA programmas izstrādes </a:t>
            </a:r>
            <a:r>
              <a:rPr dirty="0" err="1"/>
              <a:t>vadlīnijām</a:t>
            </a:r>
            <a:endParaRPr dirty="0"/>
          </a:p>
        </p:txBody>
      </p:sp>
      <p:sp>
        <p:nvSpPr>
          <p:cNvPr id="231" name="Google Shape;149;p4"/>
          <p:cNvSpPr/>
          <p:nvPr/>
        </p:nvSpPr>
        <p:spPr>
          <a:xfrm>
            <a:off x="7414379" y="4908470"/>
            <a:ext cx="6422233" cy="1464114"/>
          </a:xfrm>
          <a:prstGeom prst="roundRect">
            <a:avLst>
              <a:gd name="adj" fmla="val 7495"/>
            </a:avLst>
          </a:prstGeom>
          <a:solidFill>
            <a:srgbClr val="FAF9F5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32" name="Google Shape;150;p4"/>
          <p:cNvSpPr/>
          <p:nvPr/>
        </p:nvSpPr>
        <p:spPr>
          <a:xfrm>
            <a:off x="7414379" y="4885611"/>
            <a:ext cx="6422233" cy="91442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33" name="Google Shape;151;p4"/>
          <p:cNvSpPr/>
          <p:nvPr/>
        </p:nvSpPr>
        <p:spPr>
          <a:xfrm>
            <a:off x="10327837" y="4610813"/>
            <a:ext cx="595315" cy="595315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35" name="Google Shape;153;p4"/>
          <p:cNvSpPr txBox="1"/>
          <p:nvPr/>
        </p:nvSpPr>
        <p:spPr>
          <a:xfrm>
            <a:off x="7635595" y="5404603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Citi ieteikumi</a:t>
            </a:r>
          </a:p>
        </p:txBody>
      </p:sp>
      <p:sp>
        <p:nvSpPr>
          <p:cNvPr id="236" name="Google Shape;154;p4"/>
          <p:cNvSpPr txBox="1"/>
          <p:nvPr/>
        </p:nvSpPr>
        <p:spPr>
          <a:xfrm>
            <a:off x="7635595" y="5833824"/>
            <a:ext cx="5979798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Citi </a:t>
            </a:r>
            <a:r>
              <a:rPr dirty="0" err="1"/>
              <a:t>ieteikumi</a:t>
            </a:r>
            <a:r>
              <a:rPr dirty="0"/>
              <a:t>, kas </a:t>
            </a:r>
            <a:r>
              <a:rPr dirty="0" err="1"/>
              <a:t>izskanēja</a:t>
            </a:r>
            <a:r>
              <a:rPr dirty="0"/>
              <a:t> domnīcu </a:t>
            </a:r>
            <a:r>
              <a:rPr dirty="0" err="1"/>
              <a:t>laikā</a:t>
            </a:r>
            <a:endParaRPr dirty="0"/>
          </a:p>
        </p:txBody>
      </p:sp>
      <p:sp>
        <p:nvSpPr>
          <p:cNvPr id="237" name="Google Shape;155;p4"/>
          <p:cNvSpPr txBox="1"/>
          <p:nvPr/>
        </p:nvSpPr>
        <p:spPr>
          <a:xfrm>
            <a:off x="1966808" y="6771679"/>
            <a:ext cx="13042824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Atskaite</a:t>
            </a:r>
            <a:r>
              <a:rPr dirty="0"/>
              <a:t> </a:t>
            </a:r>
            <a:r>
              <a:rPr dirty="0" err="1"/>
              <a:t>ietver</a:t>
            </a:r>
            <a:r>
              <a:rPr dirty="0"/>
              <a:t> </a:t>
            </a:r>
            <a:r>
              <a:rPr dirty="0" err="1"/>
              <a:t>detalizētu</a:t>
            </a:r>
            <a:r>
              <a:rPr dirty="0"/>
              <a:t> </a:t>
            </a:r>
            <a:r>
              <a:rPr dirty="0" err="1"/>
              <a:t>grupu</a:t>
            </a:r>
            <a:r>
              <a:rPr dirty="0"/>
              <a:t> </a:t>
            </a:r>
            <a:r>
              <a:rPr dirty="0" err="1"/>
              <a:t>darba</a:t>
            </a:r>
            <a:r>
              <a:rPr dirty="0"/>
              <a:t> </a:t>
            </a:r>
            <a:r>
              <a:rPr dirty="0" err="1"/>
              <a:t>komentāru</a:t>
            </a:r>
            <a:r>
              <a:rPr dirty="0"/>
              <a:t> </a:t>
            </a:r>
            <a:r>
              <a:rPr dirty="0" err="1"/>
              <a:t>apkopojumu</a:t>
            </a:r>
            <a:r>
              <a:rPr dirty="0"/>
              <a:t> par </a:t>
            </a:r>
            <a:r>
              <a:rPr dirty="0" err="1"/>
              <a:t>katru</a:t>
            </a:r>
            <a:r>
              <a:rPr dirty="0"/>
              <a:t> no </a:t>
            </a:r>
            <a:r>
              <a:rPr dirty="0" err="1"/>
              <a:t>identificētajām</a:t>
            </a:r>
            <a:r>
              <a:rPr dirty="0"/>
              <a:t> </a:t>
            </a:r>
            <a:r>
              <a:rPr dirty="0" err="1"/>
              <a:t>jomām</a:t>
            </a:r>
            <a:r>
              <a:rPr dirty="0"/>
              <a:t>, kas </a:t>
            </a:r>
            <a:r>
              <a:rPr dirty="0" err="1"/>
              <a:t>ietekmē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izstrādi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188;p6" descr="Google Shape;188;p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  <a:ln w="12700">
            <a:miter lim="400000"/>
          </a:ln>
        </p:spPr>
      </p:pic>
      <p:sp>
        <p:nvSpPr>
          <p:cNvPr id="263" name="Google Shape;189;p6"/>
          <p:cNvSpPr txBox="1"/>
          <p:nvPr/>
        </p:nvSpPr>
        <p:spPr>
          <a:xfrm>
            <a:off x="793788" y="2862022"/>
            <a:ext cx="5998492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Ieguvumi un izaicinājumi</a:t>
            </a:r>
          </a:p>
        </p:txBody>
      </p:sp>
      <p:sp>
        <p:nvSpPr>
          <p:cNvPr id="264" name="Google Shape;190;p6"/>
          <p:cNvSpPr txBox="1"/>
          <p:nvPr/>
        </p:nvSpPr>
        <p:spPr>
          <a:xfrm>
            <a:off x="793790" y="3779758"/>
            <a:ext cx="7556421" cy="1816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Grupu</a:t>
            </a:r>
            <a:r>
              <a:rPr dirty="0"/>
              <a:t> </a:t>
            </a:r>
            <a:r>
              <a:rPr dirty="0" err="1"/>
              <a:t>darba</a:t>
            </a:r>
            <a:r>
              <a:rPr dirty="0"/>
              <a:t> </a:t>
            </a:r>
            <a:r>
              <a:rPr dirty="0" err="1"/>
              <a:t>komentāru</a:t>
            </a:r>
            <a:r>
              <a:rPr dirty="0"/>
              <a:t> </a:t>
            </a:r>
            <a:r>
              <a:rPr dirty="0" err="1"/>
              <a:t>apkopojums</a:t>
            </a:r>
            <a:r>
              <a:rPr dirty="0"/>
              <a:t> par </a:t>
            </a:r>
            <a:r>
              <a:rPr lang="lv-LV" dirty="0"/>
              <a:t>BTA </a:t>
            </a:r>
            <a:r>
              <a:rPr dirty="0"/>
              <a:t>programmu </a:t>
            </a:r>
            <a:r>
              <a:rPr dirty="0" err="1"/>
              <a:t>izstrādi</a:t>
            </a:r>
            <a:r>
              <a:rPr dirty="0"/>
              <a:t> </a:t>
            </a:r>
            <a:r>
              <a:rPr dirty="0" err="1"/>
              <a:t>pašvaldībās</a:t>
            </a:r>
            <a:r>
              <a:rPr dirty="0"/>
              <a:t> </a:t>
            </a:r>
            <a:r>
              <a:rPr dirty="0" err="1"/>
              <a:t>atklāja</a:t>
            </a:r>
            <a:r>
              <a:rPr dirty="0"/>
              <a:t> </a:t>
            </a:r>
            <a:r>
              <a:rPr dirty="0" err="1"/>
              <a:t>gan</a:t>
            </a:r>
            <a:r>
              <a:rPr dirty="0"/>
              <a:t> </a:t>
            </a:r>
            <a:r>
              <a:rPr dirty="0" err="1"/>
              <a:t>nozīmīgus</a:t>
            </a:r>
            <a:r>
              <a:rPr dirty="0"/>
              <a:t> </a:t>
            </a:r>
            <a:r>
              <a:rPr dirty="0" err="1"/>
              <a:t>ieguvumus</a:t>
            </a:r>
            <a:r>
              <a:rPr lang="lv-LV" dirty="0"/>
              <a:t>, gan būtiskus šķēršļus</a:t>
            </a:r>
            <a:r>
              <a:rPr dirty="0"/>
              <a:t>. Domnīcas</a:t>
            </a:r>
            <a:r>
              <a:rPr lang="lv-LV" dirty="0"/>
              <a:t> dalībnieki diskusiju gaitā</a:t>
            </a:r>
            <a:r>
              <a:rPr dirty="0"/>
              <a:t> </a:t>
            </a:r>
            <a:r>
              <a:rPr dirty="0" err="1"/>
              <a:t>identificēja</a:t>
            </a:r>
            <a:r>
              <a:rPr lang="lv-LV" dirty="0"/>
              <a:t> četrus būtiskākos ieguvumu blokus un</a:t>
            </a:r>
            <a:r>
              <a:rPr dirty="0"/>
              <a:t> </a:t>
            </a:r>
            <a:r>
              <a:rPr dirty="0" err="1"/>
              <a:t>septiņus</a:t>
            </a:r>
            <a:r>
              <a:rPr dirty="0"/>
              <a:t> </a:t>
            </a:r>
            <a:r>
              <a:rPr dirty="0" err="1"/>
              <a:t>galvenos</a:t>
            </a:r>
            <a:r>
              <a:rPr dirty="0"/>
              <a:t> </a:t>
            </a:r>
            <a:r>
              <a:rPr dirty="0" err="1"/>
              <a:t>izaicinājumu</a:t>
            </a:r>
            <a:r>
              <a:rPr dirty="0"/>
              <a:t> </a:t>
            </a:r>
            <a:r>
              <a:rPr dirty="0" err="1"/>
              <a:t>blokus</a:t>
            </a:r>
            <a:r>
              <a:rPr dirty="0"/>
              <a:t>, kas </a:t>
            </a:r>
            <a:r>
              <a:rPr dirty="0" err="1"/>
              <a:t>sistemātiski</a:t>
            </a:r>
            <a:r>
              <a:rPr dirty="0"/>
              <a:t> </a:t>
            </a:r>
            <a:r>
              <a:rPr dirty="0" err="1"/>
              <a:t>kavē</a:t>
            </a:r>
            <a:r>
              <a:rPr dirty="0"/>
              <a:t> programmu </a:t>
            </a:r>
            <a:r>
              <a:rPr dirty="0" err="1"/>
              <a:t>izstrādi</a:t>
            </a:r>
            <a:r>
              <a:rPr dirty="0"/>
              <a:t> un </a:t>
            </a:r>
            <a:r>
              <a:rPr dirty="0" err="1"/>
              <a:t>ieviešanu</a:t>
            </a:r>
            <a:r>
              <a:rPr dirty="0"/>
              <a:t>. </a:t>
            </a:r>
            <a:endParaRPr lang="lv-LV" dirty="0"/>
          </a:p>
          <a:p>
            <a:r>
              <a:rPr dirty="0" err="1"/>
              <a:t>Turpmākajās</a:t>
            </a:r>
            <a:r>
              <a:rPr dirty="0"/>
              <a:t> </a:t>
            </a:r>
            <a:r>
              <a:rPr dirty="0" err="1"/>
              <a:t>sadaļās</a:t>
            </a:r>
            <a:r>
              <a:rPr dirty="0"/>
              <a:t> </a:t>
            </a:r>
            <a:r>
              <a:rPr dirty="0" err="1"/>
              <a:t>detalizēti</a:t>
            </a:r>
            <a:r>
              <a:rPr dirty="0"/>
              <a:t> </a:t>
            </a:r>
            <a:r>
              <a:rPr dirty="0" err="1"/>
              <a:t>aplūkoti</a:t>
            </a:r>
            <a:r>
              <a:rPr dirty="0"/>
              <a:t> </a:t>
            </a:r>
            <a:r>
              <a:rPr lang="lv-LV" dirty="0"/>
              <a:t>minētie ieguvumi,</a:t>
            </a:r>
            <a:r>
              <a:rPr dirty="0"/>
              <a:t> </a:t>
            </a:r>
            <a:r>
              <a:rPr dirty="0" err="1"/>
              <a:t>izaicinājumi</a:t>
            </a:r>
            <a:r>
              <a:rPr dirty="0"/>
              <a:t> un </a:t>
            </a:r>
            <a:r>
              <a:rPr dirty="0" err="1"/>
              <a:t>iespējamie</a:t>
            </a:r>
            <a:r>
              <a:rPr dirty="0"/>
              <a:t> </a:t>
            </a:r>
            <a:r>
              <a:rPr dirty="0" err="1"/>
              <a:t>risinājumi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161;p5"/>
          <p:cNvSpPr txBox="1"/>
          <p:nvPr/>
        </p:nvSpPr>
        <p:spPr>
          <a:xfrm>
            <a:off x="793790" y="856454"/>
            <a:ext cx="10651688" cy="6901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I</a:t>
            </a:r>
            <a:r>
              <a:rPr lang="lv-LV" dirty="0"/>
              <a:t>EGUVUMI,</a:t>
            </a:r>
            <a:r>
              <a:rPr dirty="0"/>
              <a:t> </a:t>
            </a:r>
            <a:r>
              <a:rPr dirty="0" err="1"/>
              <a:t>izstrādājot</a:t>
            </a:r>
            <a:r>
              <a:rPr dirty="0"/>
              <a:t> un </a:t>
            </a:r>
            <a:r>
              <a:rPr dirty="0" err="1"/>
              <a:t>ieviešot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programmu</a:t>
            </a:r>
          </a:p>
        </p:txBody>
      </p:sp>
      <p:sp>
        <p:nvSpPr>
          <p:cNvPr id="240" name="Google Shape;162;p5"/>
          <p:cNvSpPr txBox="1"/>
          <p:nvPr/>
        </p:nvSpPr>
        <p:spPr>
          <a:xfrm>
            <a:off x="793788" y="1895719"/>
            <a:ext cx="1304282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Lai </a:t>
            </a:r>
            <a:r>
              <a:rPr dirty="0" err="1"/>
              <a:t>gan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izstrāde un </a:t>
            </a:r>
            <a:r>
              <a:rPr dirty="0" err="1"/>
              <a:t>ieviešana</a:t>
            </a:r>
            <a:r>
              <a:rPr dirty="0"/>
              <a:t> ir </a:t>
            </a:r>
            <a:r>
              <a:rPr dirty="0" err="1"/>
              <a:t>saistīta</a:t>
            </a:r>
            <a:r>
              <a:rPr dirty="0"/>
              <a:t> ar </a:t>
            </a:r>
            <a:r>
              <a:rPr dirty="0" err="1"/>
              <a:t>izaicinājumiem</a:t>
            </a:r>
            <a:r>
              <a:rPr dirty="0"/>
              <a:t>, </a:t>
            </a:r>
            <a:r>
              <a:rPr dirty="0" err="1"/>
              <a:t>tā</a:t>
            </a:r>
            <a:r>
              <a:rPr dirty="0"/>
              <a:t> </a:t>
            </a:r>
            <a:r>
              <a:rPr dirty="0" err="1"/>
              <a:t>sniedz</a:t>
            </a:r>
            <a:r>
              <a:rPr dirty="0"/>
              <a:t> arī </a:t>
            </a:r>
            <a:r>
              <a:rPr dirty="0" err="1"/>
              <a:t>nozīmīgus</a:t>
            </a:r>
            <a:r>
              <a:rPr dirty="0"/>
              <a:t> </a:t>
            </a:r>
            <a:r>
              <a:rPr dirty="0" err="1"/>
              <a:t>ieguvumus</a:t>
            </a:r>
            <a:r>
              <a:rPr dirty="0"/>
              <a:t> </a:t>
            </a:r>
            <a:r>
              <a:rPr dirty="0" err="1"/>
              <a:t>pašvaldībai</a:t>
            </a:r>
            <a:r>
              <a:rPr dirty="0"/>
              <a:t> un </a:t>
            </a:r>
            <a:r>
              <a:rPr dirty="0" err="1"/>
              <a:t>bērniem</a:t>
            </a:r>
            <a:r>
              <a:rPr dirty="0"/>
              <a:t>. </a:t>
            </a:r>
            <a:endParaRPr lang="lv-LV" dirty="0"/>
          </a:p>
          <a:p>
            <a:r>
              <a:rPr dirty="0"/>
              <a:t>Domnīcas </a:t>
            </a:r>
            <a:r>
              <a:rPr dirty="0" err="1"/>
              <a:t>dalībnieki</a:t>
            </a:r>
            <a:r>
              <a:rPr dirty="0"/>
              <a:t> </a:t>
            </a:r>
            <a:r>
              <a:rPr dirty="0" err="1"/>
              <a:t>identificēja</a:t>
            </a:r>
            <a:r>
              <a:rPr dirty="0"/>
              <a:t> </a:t>
            </a:r>
            <a:r>
              <a:rPr dirty="0" err="1"/>
              <a:t>četras</a:t>
            </a:r>
            <a:r>
              <a:rPr dirty="0"/>
              <a:t> </a:t>
            </a:r>
            <a:r>
              <a:rPr dirty="0" err="1"/>
              <a:t>galvenās</a:t>
            </a:r>
            <a:r>
              <a:rPr dirty="0"/>
              <a:t> </a:t>
            </a:r>
            <a:r>
              <a:rPr dirty="0" err="1"/>
              <a:t>ieguvumu</a:t>
            </a:r>
            <a:r>
              <a:rPr dirty="0"/>
              <a:t> </a:t>
            </a:r>
            <a:r>
              <a:rPr dirty="0" err="1"/>
              <a:t>kategorijas</a:t>
            </a:r>
            <a:r>
              <a:rPr dirty="0"/>
              <a:t>, kas </a:t>
            </a:r>
            <a:r>
              <a:rPr dirty="0" err="1"/>
              <a:t>motivē</a:t>
            </a:r>
            <a:r>
              <a:rPr dirty="0"/>
              <a:t> programmas </a:t>
            </a:r>
            <a:r>
              <a:rPr dirty="0" err="1"/>
              <a:t>izstrādi</a:t>
            </a:r>
            <a:r>
              <a:rPr dirty="0"/>
              <a:t> un </a:t>
            </a:r>
            <a:r>
              <a:rPr dirty="0" err="1"/>
              <a:t>ieviešanu</a:t>
            </a:r>
            <a:r>
              <a:rPr dirty="0"/>
              <a:t>.</a:t>
            </a:r>
          </a:p>
        </p:txBody>
      </p:sp>
      <p:sp>
        <p:nvSpPr>
          <p:cNvPr id="241" name="Google Shape;163;p5"/>
          <p:cNvSpPr txBox="1"/>
          <p:nvPr/>
        </p:nvSpPr>
        <p:spPr>
          <a:xfrm>
            <a:off x="793788" y="3407569"/>
            <a:ext cx="3074674" cy="65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Labbūtība un rezultāti bērniem</a:t>
            </a:r>
          </a:p>
        </p:txBody>
      </p:sp>
      <p:sp>
        <p:nvSpPr>
          <p:cNvPr id="242" name="Google Shape;164;p5"/>
          <p:cNvSpPr txBox="1"/>
          <p:nvPr/>
        </p:nvSpPr>
        <p:spPr>
          <a:xfrm>
            <a:off x="793788" y="4146946"/>
            <a:ext cx="3074674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Pieaug bērnu labbūtība un drošība</a:t>
            </a:r>
          </a:p>
        </p:txBody>
      </p:sp>
      <p:sp>
        <p:nvSpPr>
          <p:cNvPr id="243" name="Google Shape;165;p5"/>
          <p:cNvSpPr txBox="1"/>
          <p:nvPr/>
        </p:nvSpPr>
        <p:spPr>
          <a:xfrm>
            <a:off x="793787" y="4648465"/>
            <a:ext cx="3074674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Agrāk</a:t>
            </a:r>
            <a:r>
              <a:rPr dirty="0"/>
              <a:t> </a:t>
            </a:r>
            <a:r>
              <a:rPr dirty="0" err="1"/>
              <a:t>pamanītas</a:t>
            </a:r>
            <a:r>
              <a:rPr dirty="0"/>
              <a:t> </a:t>
            </a:r>
            <a:r>
              <a:rPr dirty="0" err="1"/>
              <a:t>problēmas</a:t>
            </a:r>
            <a:r>
              <a:rPr dirty="0"/>
              <a:t> un </a:t>
            </a:r>
            <a:r>
              <a:rPr dirty="0" err="1"/>
              <a:t>atrasti</a:t>
            </a:r>
            <a:r>
              <a:rPr dirty="0"/>
              <a:t> </a:t>
            </a:r>
            <a:r>
              <a:rPr dirty="0" err="1"/>
              <a:t>risinājumi</a:t>
            </a:r>
            <a:endParaRPr dirty="0"/>
          </a:p>
        </p:txBody>
      </p:sp>
      <p:sp>
        <p:nvSpPr>
          <p:cNvPr id="244" name="Google Shape;166;p5"/>
          <p:cNvSpPr txBox="1"/>
          <p:nvPr/>
        </p:nvSpPr>
        <p:spPr>
          <a:xfrm>
            <a:off x="793787" y="5333546"/>
            <a:ext cx="3074674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Uzlaboti</a:t>
            </a:r>
            <a:r>
              <a:rPr dirty="0"/>
              <a:t> ārpusģimenes </a:t>
            </a:r>
            <a:r>
              <a:rPr dirty="0" err="1"/>
              <a:t>aprūpes</a:t>
            </a:r>
            <a:r>
              <a:rPr dirty="0"/>
              <a:t> </a:t>
            </a:r>
            <a:r>
              <a:rPr dirty="0" err="1"/>
              <a:t>pakalpojumi</a:t>
            </a:r>
            <a:endParaRPr dirty="0"/>
          </a:p>
        </p:txBody>
      </p:sp>
      <p:sp>
        <p:nvSpPr>
          <p:cNvPr id="245" name="Google Shape;167;p5"/>
          <p:cNvSpPr txBox="1"/>
          <p:nvPr/>
        </p:nvSpPr>
        <p:spPr>
          <a:xfrm>
            <a:off x="793787" y="6020320"/>
            <a:ext cx="3074674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Apzinātas</a:t>
            </a:r>
            <a:r>
              <a:rPr dirty="0"/>
              <a:t> </a:t>
            </a:r>
            <a:r>
              <a:rPr dirty="0" err="1"/>
              <a:t>jauniešu</a:t>
            </a:r>
            <a:r>
              <a:rPr dirty="0"/>
              <a:t> vajadzības</a:t>
            </a:r>
          </a:p>
        </p:txBody>
      </p:sp>
      <p:sp>
        <p:nvSpPr>
          <p:cNvPr id="246" name="Google Shape;168;p5"/>
          <p:cNvSpPr txBox="1"/>
          <p:nvPr/>
        </p:nvSpPr>
        <p:spPr>
          <a:xfrm>
            <a:off x="4116466" y="3407569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Skaidrība sistēmā</a:t>
            </a:r>
          </a:p>
        </p:txBody>
      </p:sp>
      <p:sp>
        <p:nvSpPr>
          <p:cNvPr id="247" name="Google Shape;169;p5"/>
          <p:cNvSpPr txBox="1"/>
          <p:nvPr/>
        </p:nvSpPr>
        <p:spPr>
          <a:xfrm>
            <a:off x="4116466" y="3964279"/>
            <a:ext cx="3074673" cy="59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Kopskats</a:t>
            </a:r>
            <a:r>
              <a:rPr dirty="0"/>
              <a:t> par </a:t>
            </a:r>
            <a:r>
              <a:rPr dirty="0" err="1"/>
              <a:t>visām</a:t>
            </a:r>
            <a:r>
              <a:rPr dirty="0"/>
              <a:t> ar </a:t>
            </a:r>
            <a:r>
              <a:rPr dirty="0" err="1"/>
              <a:t>bērniem</a:t>
            </a:r>
            <a:r>
              <a:rPr dirty="0"/>
              <a:t> </a:t>
            </a:r>
            <a:r>
              <a:rPr dirty="0" err="1"/>
              <a:t>saistītajām</a:t>
            </a:r>
            <a:r>
              <a:rPr dirty="0"/>
              <a:t> </a:t>
            </a:r>
            <a:r>
              <a:rPr dirty="0" err="1"/>
              <a:t>jomām</a:t>
            </a:r>
            <a:endParaRPr dirty="0"/>
          </a:p>
        </p:txBody>
      </p:sp>
      <p:sp>
        <p:nvSpPr>
          <p:cNvPr id="248" name="Google Shape;170;p5"/>
          <p:cNvSpPr txBox="1"/>
          <p:nvPr/>
        </p:nvSpPr>
        <p:spPr>
          <a:xfrm>
            <a:off x="4116466" y="4648465"/>
            <a:ext cx="3074673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Sakārtotas</a:t>
            </a:r>
            <a:r>
              <a:rPr dirty="0"/>
              <a:t> </a:t>
            </a:r>
            <a:r>
              <a:rPr dirty="0" err="1"/>
              <a:t>institūciju</a:t>
            </a:r>
            <a:r>
              <a:rPr dirty="0"/>
              <a:t> lomas un </a:t>
            </a:r>
            <a:r>
              <a:rPr dirty="0" err="1"/>
              <a:t>atbildības</a:t>
            </a:r>
            <a:endParaRPr dirty="0"/>
          </a:p>
        </p:txBody>
      </p:sp>
      <p:sp>
        <p:nvSpPr>
          <p:cNvPr id="249" name="Google Shape;171;p5"/>
          <p:cNvSpPr txBox="1"/>
          <p:nvPr/>
        </p:nvSpPr>
        <p:spPr>
          <a:xfrm>
            <a:off x="4116466" y="5332652"/>
            <a:ext cx="3074673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Skaidri</a:t>
            </a:r>
            <a:r>
              <a:rPr dirty="0"/>
              <a:t> </a:t>
            </a:r>
            <a:r>
              <a:rPr dirty="0" err="1"/>
              <a:t>rīcības</a:t>
            </a:r>
            <a:r>
              <a:rPr dirty="0"/>
              <a:t> </a:t>
            </a:r>
            <a:r>
              <a:rPr dirty="0" err="1"/>
              <a:t>algoritmi</a:t>
            </a:r>
            <a:r>
              <a:rPr dirty="0"/>
              <a:t> un </a:t>
            </a:r>
            <a:r>
              <a:rPr dirty="0" err="1"/>
              <a:t>procesi</a:t>
            </a:r>
            <a:endParaRPr dirty="0"/>
          </a:p>
        </p:txBody>
      </p:sp>
      <p:sp>
        <p:nvSpPr>
          <p:cNvPr id="250" name="Google Shape;172;p5"/>
          <p:cNvSpPr txBox="1"/>
          <p:nvPr/>
        </p:nvSpPr>
        <p:spPr>
          <a:xfrm>
            <a:off x="4116466" y="5950267"/>
            <a:ext cx="3074673" cy="59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Iespēja izveidot BTA speciālista vakanci</a:t>
            </a:r>
          </a:p>
        </p:txBody>
      </p:sp>
      <p:sp>
        <p:nvSpPr>
          <p:cNvPr id="251" name="Google Shape;173;p5"/>
          <p:cNvSpPr txBox="1"/>
          <p:nvPr/>
        </p:nvSpPr>
        <p:spPr>
          <a:xfrm>
            <a:off x="7439144" y="3407569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Labāka pārvaldība</a:t>
            </a:r>
          </a:p>
        </p:txBody>
      </p:sp>
      <p:sp>
        <p:nvSpPr>
          <p:cNvPr id="252" name="Google Shape;174;p5"/>
          <p:cNvSpPr txBox="1"/>
          <p:nvPr/>
        </p:nvSpPr>
        <p:spPr>
          <a:xfrm>
            <a:off x="7439144" y="3961675"/>
            <a:ext cx="3074672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Sadarbība</a:t>
            </a:r>
            <a:r>
              <a:rPr dirty="0"/>
              <a:t> </a:t>
            </a:r>
            <a:r>
              <a:rPr dirty="0" err="1"/>
              <a:t>starp</a:t>
            </a:r>
            <a:r>
              <a:rPr dirty="0"/>
              <a:t> </a:t>
            </a:r>
            <a:r>
              <a:rPr dirty="0" err="1"/>
              <a:t>institūcijām</a:t>
            </a:r>
            <a:endParaRPr dirty="0"/>
          </a:p>
        </p:txBody>
      </p:sp>
      <p:sp>
        <p:nvSpPr>
          <p:cNvPr id="253" name="Google Shape;175;p5"/>
          <p:cNvSpPr txBox="1"/>
          <p:nvPr/>
        </p:nvSpPr>
        <p:spPr>
          <a:xfrm>
            <a:off x="7439144" y="4452342"/>
            <a:ext cx="3074672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Starpnozaru</a:t>
            </a:r>
            <a:r>
              <a:rPr dirty="0"/>
              <a:t> </a:t>
            </a:r>
            <a:r>
              <a:rPr dirty="0" err="1"/>
              <a:t>sadarbības</a:t>
            </a:r>
            <a:r>
              <a:rPr dirty="0"/>
              <a:t> </a:t>
            </a:r>
            <a:r>
              <a:rPr dirty="0" err="1"/>
              <a:t>veidošana</a:t>
            </a:r>
            <a:endParaRPr dirty="0"/>
          </a:p>
        </p:txBody>
      </p:sp>
      <p:sp>
        <p:nvSpPr>
          <p:cNvPr id="254" name="Google Shape;176;p5"/>
          <p:cNvSpPr txBox="1"/>
          <p:nvPr/>
        </p:nvSpPr>
        <p:spPr>
          <a:xfrm>
            <a:off x="7439144" y="4998287"/>
            <a:ext cx="3074672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Datu un </a:t>
            </a:r>
            <a:r>
              <a:rPr dirty="0" err="1"/>
              <a:t>situācijas</a:t>
            </a:r>
            <a:r>
              <a:rPr dirty="0"/>
              <a:t> </a:t>
            </a:r>
            <a:r>
              <a:rPr dirty="0" err="1"/>
              <a:t>monitorings</a:t>
            </a:r>
            <a:endParaRPr dirty="0"/>
          </a:p>
        </p:txBody>
      </p:sp>
      <p:sp>
        <p:nvSpPr>
          <p:cNvPr id="255" name="Google Shape;177;p5"/>
          <p:cNvSpPr txBox="1"/>
          <p:nvPr/>
        </p:nvSpPr>
        <p:spPr>
          <a:xfrm>
            <a:off x="7439144" y="5632727"/>
            <a:ext cx="3074672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Resurss citu politiku plānošanā</a:t>
            </a:r>
          </a:p>
        </p:txBody>
      </p:sp>
      <p:sp>
        <p:nvSpPr>
          <p:cNvPr id="256" name="Google Shape;178;p5"/>
          <p:cNvSpPr txBox="1"/>
          <p:nvPr/>
        </p:nvSpPr>
        <p:spPr>
          <a:xfrm>
            <a:off x="10761819" y="3407569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Stratēģiska rīcība</a:t>
            </a:r>
          </a:p>
        </p:txBody>
      </p:sp>
      <p:sp>
        <p:nvSpPr>
          <p:cNvPr id="257" name="Google Shape;179;p5"/>
          <p:cNvSpPr txBox="1"/>
          <p:nvPr/>
        </p:nvSpPr>
        <p:spPr>
          <a:xfrm>
            <a:off x="10761818" y="4003238"/>
            <a:ext cx="307479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Pamats</a:t>
            </a:r>
            <a:r>
              <a:rPr dirty="0"/>
              <a:t> </a:t>
            </a:r>
            <a:r>
              <a:rPr dirty="0" err="1"/>
              <a:t>budžeta</a:t>
            </a:r>
            <a:r>
              <a:rPr dirty="0"/>
              <a:t> </a:t>
            </a:r>
            <a:r>
              <a:rPr dirty="0" err="1"/>
              <a:t>prasībām</a:t>
            </a:r>
            <a:endParaRPr dirty="0"/>
          </a:p>
        </p:txBody>
      </p:sp>
      <p:sp>
        <p:nvSpPr>
          <p:cNvPr id="258" name="Google Shape;180;p5"/>
          <p:cNvSpPr txBox="1"/>
          <p:nvPr/>
        </p:nvSpPr>
        <p:spPr>
          <a:xfrm>
            <a:off x="10761818" y="4452342"/>
            <a:ext cx="3074791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Mehānisms</a:t>
            </a:r>
            <a:r>
              <a:rPr dirty="0"/>
              <a:t> </a:t>
            </a:r>
            <a:r>
              <a:rPr dirty="0" err="1"/>
              <a:t>lēmumu</a:t>
            </a:r>
            <a:r>
              <a:rPr dirty="0"/>
              <a:t> </a:t>
            </a:r>
            <a:r>
              <a:rPr dirty="0" err="1"/>
              <a:t>pieņemšanai</a:t>
            </a:r>
            <a:r>
              <a:rPr dirty="0"/>
              <a:t> ar </a:t>
            </a:r>
            <a:r>
              <a:rPr dirty="0" err="1"/>
              <a:t>datiem</a:t>
            </a:r>
            <a:endParaRPr dirty="0"/>
          </a:p>
        </p:txBody>
      </p:sp>
      <p:sp>
        <p:nvSpPr>
          <p:cNvPr id="259" name="Google Shape;181;p5"/>
          <p:cNvSpPr txBox="1"/>
          <p:nvPr/>
        </p:nvSpPr>
        <p:spPr>
          <a:xfrm>
            <a:off x="10761819" y="5124020"/>
            <a:ext cx="3074791" cy="59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Uzņemtas</a:t>
            </a:r>
            <a:r>
              <a:rPr dirty="0"/>
              <a:t> </a:t>
            </a:r>
            <a:r>
              <a:rPr dirty="0" err="1"/>
              <a:t>atbildības</a:t>
            </a:r>
            <a:r>
              <a:rPr dirty="0"/>
              <a:t> </a:t>
            </a:r>
            <a:r>
              <a:rPr dirty="0" err="1"/>
              <a:t>pēc</a:t>
            </a:r>
            <a:r>
              <a:rPr dirty="0"/>
              <a:t> </a:t>
            </a:r>
            <a:r>
              <a:rPr dirty="0" err="1"/>
              <a:t>apstiprināšanas</a:t>
            </a:r>
            <a:endParaRPr dirty="0"/>
          </a:p>
        </p:txBody>
      </p:sp>
      <p:sp>
        <p:nvSpPr>
          <p:cNvPr id="260" name="Google Shape;182;p5"/>
          <p:cNvSpPr txBox="1"/>
          <p:nvPr/>
        </p:nvSpPr>
        <p:spPr>
          <a:xfrm>
            <a:off x="10761819" y="5841734"/>
            <a:ext cx="307479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Efektīva</a:t>
            </a:r>
            <a:r>
              <a:rPr dirty="0"/>
              <a:t> </a:t>
            </a:r>
            <a:r>
              <a:rPr dirty="0" err="1"/>
              <a:t>resursu</a:t>
            </a:r>
            <a:r>
              <a:rPr dirty="0"/>
              <a:t> </a:t>
            </a:r>
            <a:r>
              <a:rPr dirty="0" err="1"/>
              <a:t>izmantošana</a:t>
            </a:r>
            <a:endParaRPr dirty="0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196;p7"/>
          <p:cNvSpPr txBox="1"/>
          <p:nvPr/>
        </p:nvSpPr>
        <p:spPr>
          <a:xfrm>
            <a:off x="793790" y="2364957"/>
            <a:ext cx="6810600" cy="1339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1. </a:t>
            </a:r>
            <a:r>
              <a:rPr dirty="0" err="1"/>
              <a:t>Sadarbība</a:t>
            </a:r>
            <a:r>
              <a:rPr dirty="0"/>
              <a:t> un </a:t>
            </a:r>
            <a:r>
              <a:rPr dirty="0" err="1"/>
              <a:t>koordinācija</a:t>
            </a:r>
            <a:endParaRPr dirty="0"/>
          </a:p>
        </p:txBody>
      </p:sp>
      <p:sp>
        <p:nvSpPr>
          <p:cNvPr id="267" name="Google Shape;197;p7"/>
          <p:cNvSpPr/>
          <p:nvPr/>
        </p:nvSpPr>
        <p:spPr>
          <a:xfrm>
            <a:off x="793790" y="3482935"/>
            <a:ext cx="4215289" cy="2280644"/>
          </a:xfrm>
          <a:prstGeom prst="roundRect">
            <a:avLst>
              <a:gd name="adj" fmla="val 3655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68" name="Google Shape;198;p7"/>
          <p:cNvSpPr txBox="1"/>
          <p:nvPr/>
        </p:nvSpPr>
        <p:spPr>
          <a:xfrm>
            <a:off x="1015007" y="3704151"/>
            <a:ext cx="3145039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Starpinstitūciju sadarbība</a:t>
            </a:r>
          </a:p>
        </p:txBody>
      </p:sp>
      <p:sp>
        <p:nvSpPr>
          <p:cNvPr id="269" name="Google Shape;199;p7"/>
          <p:cNvSpPr txBox="1"/>
          <p:nvPr/>
        </p:nvSpPr>
        <p:spPr>
          <a:xfrm>
            <a:off x="1015007" y="4133374"/>
            <a:ext cx="3772855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Sarežģīti nodrošināt aktīvu iesaisti</a:t>
            </a:r>
          </a:p>
        </p:txBody>
      </p:sp>
      <p:sp>
        <p:nvSpPr>
          <p:cNvPr id="270" name="Google Shape;200;p7"/>
          <p:cNvSpPr txBox="1"/>
          <p:nvPr/>
        </p:nvSpPr>
        <p:spPr>
          <a:xfrm>
            <a:off x="1015007" y="4520327"/>
            <a:ext cx="3772855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Nepietiekama līdzdalība sadarbības grupās</a:t>
            </a:r>
          </a:p>
        </p:txBody>
      </p:sp>
      <p:sp>
        <p:nvSpPr>
          <p:cNvPr id="271" name="Google Shape;201;p7"/>
          <p:cNvSpPr txBox="1"/>
          <p:nvPr/>
        </p:nvSpPr>
        <p:spPr>
          <a:xfrm>
            <a:off x="1015006" y="4889036"/>
            <a:ext cx="3772855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Grūtības</a:t>
            </a:r>
            <a:r>
              <a:rPr dirty="0"/>
              <a:t> </a:t>
            </a:r>
            <a:r>
              <a:rPr dirty="0" err="1"/>
              <a:t>panākt</a:t>
            </a:r>
            <a:r>
              <a:rPr dirty="0"/>
              <a:t> </a:t>
            </a:r>
            <a:r>
              <a:rPr dirty="0" err="1"/>
              <a:t>vienotu</a:t>
            </a:r>
            <a:r>
              <a:rPr dirty="0"/>
              <a:t> </a:t>
            </a:r>
            <a:r>
              <a:rPr dirty="0" err="1"/>
              <a:t>virzību</a:t>
            </a:r>
            <a:endParaRPr dirty="0"/>
          </a:p>
        </p:txBody>
      </p:sp>
      <p:sp>
        <p:nvSpPr>
          <p:cNvPr id="272" name="Google Shape;202;p7"/>
          <p:cNvSpPr/>
          <p:nvPr/>
        </p:nvSpPr>
        <p:spPr>
          <a:xfrm>
            <a:off x="5207437" y="3482935"/>
            <a:ext cx="4215408" cy="2280644"/>
          </a:xfrm>
          <a:prstGeom prst="roundRect">
            <a:avLst>
              <a:gd name="adj" fmla="val 3655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73" name="Google Shape;203;p7"/>
          <p:cNvSpPr txBox="1"/>
          <p:nvPr/>
        </p:nvSpPr>
        <p:spPr>
          <a:xfrm>
            <a:off x="5428655" y="3704151"/>
            <a:ext cx="2836904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Prioritāšu saskaņošana</a:t>
            </a:r>
          </a:p>
        </p:txBody>
      </p:sp>
      <p:sp>
        <p:nvSpPr>
          <p:cNvPr id="274" name="Google Shape;204;p7"/>
          <p:cNvSpPr txBox="1"/>
          <p:nvPr/>
        </p:nvSpPr>
        <p:spPr>
          <a:xfrm>
            <a:off x="5428654" y="4133374"/>
            <a:ext cx="3772975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Atšķirīgas iestāžu prioritātes</a:t>
            </a:r>
          </a:p>
        </p:txBody>
      </p:sp>
      <p:sp>
        <p:nvSpPr>
          <p:cNvPr id="275" name="Google Shape;205;p7"/>
          <p:cNvSpPr txBox="1"/>
          <p:nvPr/>
        </p:nvSpPr>
        <p:spPr>
          <a:xfrm>
            <a:off x="5428654" y="4520327"/>
            <a:ext cx="3772975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Katra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lang="lv-LV" dirty="0"/>
              <a:t>institūcija </a:t>
            </a:r>
            <a:r>
              <a:rPr dirty="0"/>
              <a:t>"</a:t>
            </a:r>
            <a:r>
              <a:rPr dirty="0" err="1"/>
              <a:t>velk</a:t>
            </a:r>
            <a:r>
              <a:rPr dirty="0"/>
              <a:t> </a:t>
            </a:r>
            <a:r>
              <a:rPr dirty="0" err="1"/>
              <a:t>deķi</a:t>
            </a:r>
            <a:r>
              <a:rPr dirty="0"/>
              <a:t> uz </a:t>
            </a:r>
            <a:r>
              <a:rPr dirty="0" err="1"/>
              <a:t>savu</a:t>
            </a:r>
            <a:r>
              <a:rPr dirty="0"/>
              <a:t> </a:t>
            </a:r>
            <a:r>
              <a:rPr dirty="0" err="1"/>
              <a:t>pusi</a:t>
            </a:r>
            <a:r>
              <a:rPr dirty="0"/>
              <a:t>"</a:t>
            </a:r>
          </a:p>
        </p:txBody>
      </p:sp>
      <p:sp>
        <p:nvSpPr>
          <p:cNvPr id="276" name="Google Shape;206;p7"/>
          <p:cNvSpPr txBox="1"/>
          <p:nvPr/>
        </p:nvSpPr>
        <p:spPr>
          <a:xfrm>
            <a:off x="5428654" y="4907279"/>
            <a:ext cx="3772975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Nav </a:t>
            </a:r>
            <a:r>
              <a:rPr dirty="0" err="1"/>
              <a:t>vienota</a:t>
            </a:r>
            <a:r>
              <a:rPr dirty="0"/>
              <a:t> </a:t>
            </a:r>
            <a:r>
              <a:rPr dirty="0" err="1"/>
              <a:t>redzējuma</a:t>
            </a:r>
            <a:r>
              <a:rPr dirty="0"/>
              <a:t> par </a:t>
            </a:r>
            <a:r>
              <a:rPr dirty="0" err="1"/>
              <a:t>mērķiem</a:t>
            </a:r>
            <a:endParaRPr dirty="0"/>
          </a:p>
        </p:txBody>
      </p:sp>
      <p:sp>
        <p:nvSpPr>
          <p:cNvPr id="277" name="Google Shape;207;p7"/>
          <p:cNvSpPr/>
          <p:nvPr/>
        </p:nvSpPr>
        <p:spPr>
          <a:xfrm>
            <a:off x="9621201" y="3482935"/>
            <a:ext cx="4215291" cy="2280644"/>
          </a:xfrm>
          <a:prstGeom prst="roundRect">
            <a:avLst>
              <a:gd name="adj" fmla="val 3655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 dirty="0"/>
          </a:p>
        </p:txBody>
      </p:sp>
      <p:sp>
        <p:nvSpPr>
          <p:cNvPr id="278" name="Google Shape;208;p7"/>
          <p:cNvSpPr txBox="1"/>
          <p:nvPr/>
        </p:nvSpPr>
        <p:spPr>
          <a:xfrm>
            <a:off x="9842420" y="3704151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Atbildības un lomas</a:t>
            </a:r>
          </a:p>
        </p:txBody>
      </p:sp>
      <p:sp>
        <p:nvSpPr>
          <p:cNvPr id="279" name="Google Shape;209;p7"/>
          <p:cNvSpPr txBox="1"/>
          <p:nvPr/>
        </p:nvSpPr>
        <p:spPr>
          <a:xfrm>
            <a:off x="9842420" y="4133374"/>
            <a:ext cx="3772854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Nav deleģēta galvenā atbildīgā</a:t>
            </a:r>
          </a:p>
        </p:txBody>
      </p:sp>
      <p:sp>
        <p:nvSpPr>
          <p:cNvPr id="280" name="Google Shape;210;p7"/>
          <p:cNvSpPr txBox="1"/>
          <p:nvPr/>
        </p:nvSpPr>
        <p:spPr>
          <a:xfrm>
            <a:off x="9842420" y="4520327"/>
            <a:ext cx="3772854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Dažāda </a:t>
            </a:r>
            <a:r>
              <a:rPr dirty="0" err="1"/>
              <a:t>izpratne</a:t>
            </a:r>
            <a:r>
              <a:rPr dirty="0"/>
              <a:t> par </a:t>
            </a:r>
            <a:r>
              <a:rPr dirty="0" err="1"/>
              <a:t>lomām</a:t>
            </a:r>
            <a:endParaRPr dirty="0"/>
          </a:p>
        </p:txBody>
      </p:sp>
      <p:sp>
        <p:nvSpPr>
          <p:cNvPr id="281" name="Google Shape;211;p7"/>
          <p:cNvSpPr txBox="1"/>
          <p:nvPr/>
        </p:nvSpPr>
        <p:spPr>
          <a:xfrm>
            <a:off x="9842420" y="4907279"/>
            <a:ext cx="3772854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Grūti</a:t>
            </a:r>
            <a:r>
              <a:rPr dirty="0"/>
              <a:t> </a:t>
            </a:r>
            <a:r>
              <a:rPr dirty="0" err="1"/>
              <a:t>panākt</a:t>
            </a:r>
            <a:r>
              <a:rPr dirty="0"/>
              <a:t> </a:t>
            </a:r>
            <a:r>
              <a:rPr dirty="0" err="1"/>
              <a:t>kolēģu</a:t>
            </a:r>
            <a:r>
              <a:rPr dirty="0"/>
              <a:t> </a:t>
            </a:r>
            <a:r>
              <a:rPr dirty="0" err="1"/>
              <a:t>iesaisti</a:t>
            </a:r>
            <a:endParaRPr dirty="0"/>
          </a:p>
        </p:txBody>
      </p:sp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EA41DA60-CD34-47AB-21AE-62998D3CE509}"/>
              </a:ext>
            </a:extLst>
          </p:cNvPr>
          <p:cNvSpPr txBox="1"/>
          <p:nvPr/>
        </p:nvSpPr>
        <p:spPr>
          <a:xfrm>
            <a:off x="793790" y="856454"/>
            <a:ext cx="12017046" cy="6901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I</a:t>
            </a:r>
            <a:r>
              <a:rPr lang="lv-LV" dirty="0"/>
              <a:t>ZAICINĀJUMI,</a:t>
            </a:r>
            <a:r>
              <a:rPr dirty="0"/>
              <a:t> </a:t>
            </a:r>
            <a:r>
              <a:rPr dirty="0" err="1"/>
              <a:t>izstrādājot</a:t>
            </a:r>
            <a:r>
              <a:rPr dirty="0"/>
              <a:t> un </a:t>
            </a:r>
            <a:r>
              <a:rPr dirty="0" err="1"/>
              <a:t>ieviešot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programmu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17;p8"/>
          <p:cNvSpPr txBox="1"/>
          <p:nvPr/>
        </p:nvSpPr>
        <p:spPr>
          <a:xfrm>
            <a:off x="793788" y="2335053"/>
            <a:ext cx="5741198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2. Kapacitāte un resursi</a:t>
            </a:r>
          </a:p>
        </p:txBody>
      </p:sp>
      <p:pic>
        <p:nvPicPr>
          <p:cNvPr id="284" name="Google Shape;218;p8" descr="Google Shape;218;p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1079" y="4016804"/>
            <a:ext cx="1537338" cy="1537337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Google Shape;220;p8"/>
          <p:cNvSpPr txBox="1"/>
          <p:nvPr/>
        </p:nvSpPr>
        <p:spPr>
          <a:xfrm>
            <a:off x="6212085" y="3451145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Galvenās problēmas</a:t>
            </a:r>
          </a:p>
        </p:txBody>
      </p:sp>
      <p:sp>
        <p:nvSpPr>
          <p:cNvPr id="286" name="Google Shape;221;p8"/>
          <p:cNvSpPr txBox="1"/>
          <p:nvPr/>
        </p:nvSpPr>
        <p:spPr>
          <a:xfrm>
            <a:off x="6212085" y="3959662"/>
            <a:ext cx="7632026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Programmas izstrāde ir papildu pienākums esošajam darbam</a:t>
            </a:r>
          </a:p>
        </p:txBody>
      </p:sp>
      <p:sp>
        <p:nvSpPr>
          <p:cNvPr id="287" name="Google Shape;222;p8"/>
          <p:cNvSpPr txBox="1"/>
          <p:nvPr/>
        </p:nvSpPr>
        <p:spPr>
          <a:xfrm>
            <a:off x="6212085" y="4346614"/>
            <a:ext cx="7632026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Trūkst laika datu ieguvei, uzraudzībai un koordinācijai</a:t>
            </a:r>
          </a:p>
        </p:txBody>
      </p:sp>
      <p:sp>
        <p:nvSpPr>
          <p:cNvPr id="288" name="Google Shape;223;p8"/>
          <p:cNvSpPr txBox="1"/>
          <p:nvPr/>
        </p:nvSpPr>
        <p:spPr>
          <a:xfrm>
            <a:off x="6212085" y="4733568"/>
            <a:ext cx="7632026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Nav papildus slodžu vai finansējuma, bieži arī samaksas par darbu</a:t>
            </a:r>
          </a:p>
        </p:txBody>
      </p:sp>
      <p:sp>
        <p:nvSpPr>
          <p:cNvPr id="289" name="Google Shape;224;p8"/>
          <p:cNvSpPr txBox="1"/>
          <p:nvPr/>
        </p:nvSpPr>
        <p:spPr>
          <a:xfrm>
            <a:off x="6212085" y="5120521"/>
            <a:ext cx="7632026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Trūkst</a:t>
            </a:r>
            <a:r>
              <a:rPr dirty="0"/>
              <a:t> </a:t>
            </a:r>
            <a:r>
              <a:rPr dirty="0" err="1"/>
              <a:t>cilvēkresursu</a:t>
            </a:r>
            <a:r>
              <a:rPr dirty="0"/>
              <a:t> </a:t>
            </a:r>
            <a:r>
              <a:rPr dirty="0" err="1"/>
              <a:t>pilna</a:t>
            </a:r>
            <a:r>
              <a:rPr dirty="0"/>
              <a:t> </a:t>
            </a:r>
            <a:r>
              <a:rPr dirty="0" err="1"/>
              <a:t>procesa</a:t>
            </a:r>
            <a:r>
              <a:rPr dirty="0"/>
              <a:t> </a:t>
            </a:r>
            <a:r>
              <a:rPr dirty="0" err="1"/>
              <a:t>nodrošināšanai</a:t>
            </a:r>
            <a:endParaRPr dirty="0"/>
          </a:p>
        </p:txBody>
      </p:sp>
      <p:sp>
        <p:nvSpPr>
          <p:cNvPr id="290" name="Google Shape;225;p8"/>
          <p:cNvSpPr txBox="1"/>
          <p:nvPr/>
        </p:nvSpPr>
        <p:spPr>
          <a:xfrm>
            <a:off x="6212085" y="5507473"/>
            <a:ext cx="7632026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Ja izveidota BTA programmas izstrādes sadarbības grupa, nav skaidra savstarpēja pienākumu sadale vai arī tā ir formāla, un realitātē BTA programmas izstrādi veic viens speciālists.</a:t>
            </a:r>
            <a:endParaRPr dirty="0"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31;p9"/>
          <p:cNvSpPr txBox="1"/>
          <p:nvPr/>
        </p:nvSpPr>
        <p:spPr>
          <a:xfrm>
            <a:off x="793788" y="1995010"/>
            <a:ext cx="4961815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3. Finansējums</a:t>
            </a:r>
          </a:p>
        </p:txBody>
      </p:sp>
      <p:sp>
        <p:nvSpPr>
          <p:cNvPr id="293" name="Google Shape;232;p9"/>
          <p:cNvSpPr/>
          <p:nvPr/>
        </p:nvSpPr>
        <p:spPr>
          <a:xfrm>
            <a:off x="793790" y="3011922"/>
            <a:ext cx="4215289" cy="3222548"/>
          </a:xfrm>
          <a:prstGeom prst="roundRect">
            <a:avLst>
              <a:gd name="adj" fmla="val 258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94" name="Google Shape;233;p9"/>
          <p:cNvSpPr txBox="1"/>
          <p:nvPr/>
        </p:nvSpPr>
        <p:spPr>
          <a:xfrm>
            <a:off x="1101367" y="3569653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Papildu finansējums</a:t>
            </a:r>
          </a:p>
        </p:txBody>
      </p:sp>
      <p:sp>
        <p:nvSpPr>
          <p:cNvPr id="295" name="Google Shape;234;p9"/>
          <p:cNvSpPr txBox="1"/>
          <p:nvPr/>
        </p:nvSpPr>
        <p:spPr>
          <a:xfrm>
            <a:off x="999766" y="4233047"/>
            <a:ext cx="3803334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Rīcību ieviešanai nepieciešams papildu finansējums, kas netiek piešķirts</a:t>
            </a:r>
          </a:p>
        </p:txBody>
      </p:sp>
      <p:sp>
        <p:nvSpPr>
          <p:cNvPr id="296" name="Google Shape;235;p9"/>
          <p:cNvSpPr/>
          <p:nvPr/>
        </p:nvSpPr>
        <p:spPr>
          <a:xfrm>
            <a:off x="5207437" y="3011922"/>
            <a:ext cx="4215408" cy="3222548"/>
          </a:xfrm>
          <a:prstGeom prst="roundRect">
            <a:avLst>
              <a:gd name="adj" fmla="val 258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97" name="Google Shape;236;p9"/>
          <p:cNvSpPr txBox="1"/>
          <p:nvPr/>
        </p:nvSpPr>
        <p:spPr>
          <a:xfrm>
            <a:off x="5413414" y="3569653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Politiskā griba</a:t>
            </a:r>
          </a:p>
        </p:txBody>
      </p:sp>
      <p:sp>
        <p:nvSpPr>
          <p:cNvPr id="298" name="Google Shape;237;p9"/>
          <p:cNvSpPr txBox="1"/>
          <p:nvPr/>
        </p:nvSpPr>
        <p:spPr>
          <a:xfrm>
            <a:off x="5413414" y="4211856"/>
            <a:ext cx="380345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Politiskā</a:t>
            </a:r>
            <a:r>
              <a:rPr dirty="0"/>
              <a:t> </a:t>
            </a:r>
            <a:r>
              <a:rPr dirty="0" err="1"/>
              <a:t>griba</a:t>
            </a:r>
            <a:r>
              <a:rPr dirty="0"/>
              <a:t> un </a:t>
            </a:r>
            <a:r>
              <a:rPr dirty="0" err="1"/>
              <a:t>atbalsts</a:t>
            </a:r>
            <a:r>
              <a:rPr dirty="0"/>
              <a:t> </a:t>
            </a:r>
            <a:r>
              <a:rPr dirty="0" err="1"/>
              <a:t>mēdz</a:t>
            </a:r>
            <a:r>
              <a:rPr dirty="0"/>
              <a:t> </a:t>
            </a:r>
            <a:r>
              <a:rPr dirty="0" err="1"/>
              <a:t>būt</a:t>
            </a:r>
            <a:r>
              <a:rPr dirty="0"/>
              <a:t> </a:t>
            </a:r>
            <a:r>
              <a:rPr dirty="0" err="1"/>
              <a:t>zems</a:t>
            </a:r>
            <a:r>
              <a:rPr dirty="0"/>
              <a:t> —</a:t>
            </a:r>
            <a:br>
              <a:rPr lang="lv-LV" dirty="0"/>
            </a:br>
            <a:r>
              <a:rPr lang="lv-LV" dirty="0"/>
              <a:t>BTA </a:t>
            </a:r>
            <a:r>
              <a:rPr dirty="0" err="1"/>
              <a:t>programma</a:t>
            </a:r>
            <a:r>
              <a:rPr dirty="0"/>
              <a:t> nav </a:t>
            </a:r>
            <a:r>
              <a:rPr dirty="0" err="1"/>
              <a:t>prioritāra</a:t>
            </a:r>
            <a:endParaRPr dirty="0"/>
          </a:p>
        </p:txBody>
      </p:sp>
      <p:sp>
        <p:nvSpPr>
          <p:cNvPr id="299" name="Google Shape;238;p9"/>
          <p:cNvSpPr/>
          <p:nvPr/>
        </p:nvSpPr>
        <p:spPr>
          <a:xfrm>
            <a:off x="9621201" y="3011922"/>
            <a:ext cx="4215291" cy="3222548"/>
          </a:xfrm>
          <a:prstGeom prst="roundRect">
            <a:avLst>
              <a:gd name="adj" fmla="val 258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00" name="Google Shape;239;p9"/>
          <p:cNvSpPr txBox="1"/>
          <p:nvPr/>
        </p:nvSpPr>
        <p:spPr>
          <a:xfrm>
            <a:off x="9827179" y="3571280"/>
            <a:ext cx="308943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Pamatošanas mehānisms</a:t>
            </a:r>
          </a:p>
        </p:txBody>
      </p:sp>
      <p:sp>
        <p:nvSpPr>
          <p:cNvPr id="301" name="Google Shape;240;p9"/>
          <p:cNvSpPr txBox="1"/>
          <p:nvPr/>
        </p:nvSpPr>
        <p:spPr>
          <a:xfrm>
            <a:off x="9819878" y="4053085"/>
            <a:ext cx="3803334" cy="14444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Neskaidrs</a:t>
            </a:r>
            <a:r>
              <a:rPr dirty="0"/>
              <a:t> </a:t>
            </a:r>
            <a:r>
              <a:rPr dirty="0" err="1"/>
              <a:t>mehānisms</a:t>
            </a:r>
            <a:r>
              <a:rPr dirty="0"/>
              <a:t> vai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grupas</a:t>
            </a:r>
            <a:r>
              <a:rPr dirty="0"/>
              <a:t> </a:t>
            </a:r>
            <a:r>
              <a:rPr dirty="0" err="1"/>
              <a:t>iztrūkstoša</a:t>
            </a:r>
            <a:r>
              <a:rPr dirty="0"/>
              <a:t> </a:t>
            </a:r>
            <a:r>
              <a:rPr dirty="0" err="1"/>
              <a:t>kompetence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pamatot</a:t>
            </a:r>
            <a:r>
              <a:rPr dirty="0"/>
              <a:t> </a:t>
            </a:r>
            <a:r>
              <a:rPr dirty="0" err="1"/>
              <a:t>nepieciešamo</a:t>
            </a:r>
            <a:r>
              <a:rPr dirty="0"/>
              <a:t> </a:t>
            </a:r>
            <a:r>
              <a:rPr dirty="0" err="1"/>
              <a:t>budžetu</a:t>
            </a:r>
            <a:r>
              <a:rPr dirty="0"/>
              <a:t> un </a:t>
            </a:r>
            <a:r>
              <a:rPr dirty="0" err="1"/>
              <a:t>resursus</a:t>
            </a:r>
            <a:r>
              <a:rPr dirty="0"/>
              <a:t> </a:t>
            </a:r>
            <a:r>
              <a:rPr dirty="0" err="1"/>
              <a:t>tā</a:t>
            </a:r>
            <a:r>
              <a:rPr dirty="0"/>
              <a:t>, lai </a:t>
            </a:r>
            <a:r>
              <a:rPr dirty="0" err="1"/>
              <a:t>saņemtu</a:t>
            </a:r>
            <a:r>
              <a:rPr dirty="0"/>
              <a:t> </a:t>
            </a:r>
            <a:r>
              <a:rPr dirty="0" err="1"/>
              <a:t>atbalstu</a:t>
            </a:r>
            <a:endParaRPr dirty="0"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246;p10"/>
          <p:cNvSpPr txBox="1"/>
          <p:nvPr/>
        </p:nvSpPr>
        <p:spPr>
          <a:xfrm>
            <a:off x="793790" y="1010304"/>
            <a:ext cx="7599899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4. Dati un informācijas apmaiņa</a:t>
            </a:r>
          </a:p>
        </p:txBody>
      </p:sp>
      <p:pic>
        <p:nvPicPr>
          <p:cNvPr id="304" name="Google Shape;247;p10" descr="Google Shape;247;p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90" y="2566866"/>
            <a:ext cx="992267" cy="1190746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Google Shape;248;p10"/>
          <p:cNvSpPr txBox="1"/>
          <p:nvPr/>
        </p:nvSpPr>
        <p:spPr>
          <a:xfrm>
            <a:off x="1984413" y="2765225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Datu ieguve</a:t>
            </a:r>
          </a:p>
        </p:txBody>
      </p:sp>
      <p:sp>
        <p:nvSpPr>
          <p:cNvPr id="306" name="Google Shape;249;p10"/>
          <p:cNvSpPr txBox="1"/>
          <p:nvPr/>
        </p:nvSpPr>
        <p:spPr>
          <a:xfrm>
            <a:off x="1984413" y="3092847"/>
            <a:ext cx="1185219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Sarežģīta</a:t>
            </a:r>
            <a:r>
              <a:rPr dirty="0"/>
              <a:t>, </a:t>
            </a:r>
            <a:r>
              <a:rPr dirty="0" err="1"/>
              <a:t>lēna</a:t>
            </a:r>
            <a:r>
              <a:rPr dirty="0"/>
              <a:t> un </a:t>
            </a:r>
            <a:r>
              <a:rPr dirty="0" err="1"/>
              <a:t>birokrātiska</a:t>
            </a:r>
            <a:r>
              <a:rPr dirty="0"/>
              <a:t> datu </a:t>
            </a:r>
            <a:r>
              <a:rPr dirty="0" err="1"/>
              <a:t>ieguve</a:t>
            </a:r>
            <a:r>
              <a:rPr dirty="0"/>
              <a:t> no </a:t>
            </a:r>
            <a:r>
              <a:rPr dirty="0" err="1"/>
              <a:t>dažādām</a:t>
            </a:r>
            <a:r>
              <a:rPr dirty="0"/>
              <a:t> </a:t>
            </a:r>
            <a:r>
              <a:rPr dirty="0" err="1"/>
              <a:t>institūcijām</a:t>
            </a:r>
            <a:r>
              <a:rPr dirty="0"/>
              <a:t>. </a:t>
            </a:r>
            <a:r>
              <a:rPr dirty="0" err="1"/>
              <a:t>Daudzi</a:t>
            </a:r>
            <a:r>
              <a:rPr dirty="0"/>
              <a:t> </a:t>
            </a:r>
            <a:r>
              <a:rPr dirty="0" err="1"/>
              <a:t>dati</a:t>
            </a:r>
            <a:r>
              <a:rPr lang="lv-LV" dirty="0"/>
              <a:t> ir neko neizsakoši </a:t>
            </a:r>
            <a:r>
              <a:rPr dirty="0"/>
              <a:t>vai nav </a:t>
            </a:r>
            <a:r>
              <a:rPr dirty="0" err="1"/>
              <a:t>pietiekami</a:t>
            </a:r>
            <a:r>
              <a:rPr dirty="0"/>
              <a:t> </a:t>
            </a:r>
            <a:r>
              <a:rPr dirty="0" err="1"/>
              <a:t>detalizēti</a:t>
            </a:r>
            <a:r>
              <a:rPr dirty="0"/>
              <a:t>.</a:t>
            </a:r>
          </a:p>
        </p:txBody>
      </p:sp>
      <p:pic>
        <p:nvPicPr>
          <p:cNvPr id="307" name="Google Shape;250;p10" descr="Google Shape;250;p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757612"/>
            <a:ext cx="992267" cy="1461018"/>
          </a:xfrm>
          <a:prstGeom prst="rect">
            <a:avLst/>
          </a:prstGeom>
          <a:ln w="12700">
            <a:miter lim="400000"/>
          </a:ln>
        </p:spPr>
      </p:pic>
      <p:sp>
        <p:nvSpPr>
          <p:cNvPr id="308" name="Google Shape;251;p10"/>
          <p:cNvSpPr txBox="1"/>
          <p:nvPr/>
        </p:nvSpPr>
        <p:spPr>
          <a:xfrm>
            <a:off x="1984413" y="4077891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Veselības dati</a:t>
            </a:r>
          </a:p>
        </p:txBody>
      </p:sp>
      <p:sp>
        <p:nvSpPr>
          <p:cNvPr id="309" name="Google Shape;252;p10"/>
          <p:cNvSpPr txBox="1"/>
          <p:nvPr/>
        </p:nvSpPr>
        <p:spPr>
          <a:xfrm>
            <a:off x="1984413" y="4425831"/>
            <a:ext cx="1185219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Veselības</a:t>
            </a:r>
            <a:r>
              <a:rPr dirty="0"/>
              <a:t> </a:t>
            </a:r>
            <a:r>
              <a:rPr dirty="0" err="1"/>
              <a:t>dati</a:t>
            </a:r>
            <a:r>
              <a:rPr dirty="0"/>
              <a:t> </a:t>
            </a:r>
            <a:r>
              <a:rPr dirty="0" err="1"/>
              <a:t>īpaši</a:t>
            </a:r>
            <a:r>
              <a:rPr dirty="0"/>
              <a:t> </a:t>
            </a:r>
            <a:r>
              <a:rPr dirty="0" err="1"/>
              <a:t>grūti</a:t>
            </a:r>
            <a:r>
              <a:rPr dirty="0"/>
              <a:t> </a:t>
            </a:r>
            <a:r>
              <a:rPr dirty="0" err="1"/>
              <a:t>pieejami</a:t>
            </a:r>
            <a:r>
              <a:rPr dirty="0"/>
              <a:t>. Dati </a:t>
            </a:r>
            <a:r>
              <a:rPr dirty="0" err="1"/>
              <a:t>noveco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laikā</a:t>
            </a:r>
            <a:r>
              <a:rPr dirty="0"/>
              <a:t>, nav </a:t>
            </a:r>
            <a:r>
              <a:rPr dirty="0" err="1"/>
              <a:t>centralizētas</a:t>
            </a:r>
            <a:r>
              <a:rPr dirty="0"/>
              <a:t> </a:t>
            </a:r>
            <a:r>
              <a:rPr dirty="0" err="1"/>
              <a:t>sistēmas</a:t>
            </a:r>
            <a:r>
              <a:rPr dirty="0"/>
              <a:t> un </a:t>
            </a:r>
            <a:r>
              <a:rPr dirty="0" err="1"/>
              <a:t>veida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tos</a:t>
            </a:r>
            <a:r>
              <a:rPr dirty="0"/>
              <a:t> </a:t>
            </a:r>
            <a:r>
              <a:rPr dirty="0" err="1"/>
              <a:t>iegūt</a:t>
            </a:r>
            <a:r>
              <a:rPr dirty="0"/>
              <a:t>.</a:t>
            </a:r>
          </a:p>
        </p:txBody>
      </p:sp>
      <p:pic>
        <p:nvPicPr>
          <p:cNvPr id="310" name="Google Shape;253;p10" descr="Google Shape;253;p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18626"/>
            <a:ext cx="992267" cy="1461018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Google Shape;254;p10"/>
          <p:cNvSpPr txBox="1"/>
          <p:nvPr/>
        </p:nvSpPr>
        <p:spPr>
          <a:xfrm>
            <a:off x="1984413" y="5477947"/>
            <a:ext cx="2670812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Situācijas izvērtējums</a:t>
            </a:r>
          </a:p>
        </p:txBody>
      </p:sp>
      <p:sp>
        <p:nvSpPr>
          <p:cNvPr id="312" name="Google Shape;255;p10"/>
          <p:cNvSpPr txBox="1"/>
          <p:nvPr/>
        </p:nvSpPr>
        <p:spPr>
          <a:xfrm>
            <a:off x="1984413" y="5846207"/>
            <a:ext cx="11852199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 err="1"/>
              <a:t>Trūkst</a:t>
            </a:r>
            <a:r>
              <a:rPr dirty="0"/>
              <a:t> </a:t>
            </a:r>
            <a:r>
              <a:rPr dirty="0" err="1"/>
              <a:t>objektīva</a:t>
            </a:r>
            <a:r>
              <a:rPr dirty="0"/>
              <a:t> </a:t>
            </a:r>
            <a:r>
              <a:rPr dirty="0" err="1"/>
              <a:t>situācijas</a:t>
            </a:r>
            <a:r>
              <a:rPr dirty="0"/>
              <a:t> </a:t>
            </a:r>
            <a:r>
              <a:rPr dirty="0" err="1"/>
              <a:t>izvērtējuma</a:t>
            </a:r>
            <a:r>
              <a:rPr dirty="0"/>
              <a:t>, </a:t>
            </a:r>
            <a:r>
              <a:rPr dirty="0" err="1"/>
              <a:t>līdz</a:t>
            </a:r>
            <a:r>
              <a:rPr dirty="0"/>
              <a:t> ar to — </a:t>
            </a:r>
            <a:r>
              <a:rPr dirty="0" err="1">
                <a:solidFill>
                  <a:srgbClr val="1D3E6E"/>
                </a:solidFill>
              </a:rPr>
              <a:t>apgrūtināta</a:t>
            </a:r>
            <a:r>
              <a:rPr dirty="0"/>
              <a:t> </a:t>
            </a:r>
            <a:r>
              <a:rPr dirty="0" err="1"/>
              <a:t>precīzu</a:t>
            </a:r>
            <a:r>
              <a:rPr dirty="0"/>
              <a:t> </a:t>
            </a:r>
            <a:r>
              <a:rPr dirty="0" err="1"/>
              <a:t>vajadzību</a:t>
            </a:r>
            <a:r>
              <a:rPr dirty="0"/>
              <a:t> </a:t>
            </a:r>
            <a:r>
              <a:rPr dirty="0" err="1"/>
              <a:t>definēšana</a:t>
            </a:r>
            <a:r>
              <a:rPr dirty="0"/>
              <a:t>. Nav </a:t>
            </a:r>
            <a:r>
              <a:rPr dirty="0" err="1"/>
              <a:t>skaidrs</a:t>
            </a:r>
            <a:r>
              <a:rPr dirty="0"/>
              <a:t>, </a:t>
            </a:r>
            <a:r>
              <a:rPr dirty="0" err="1"/>
              <a:t>kādi</a:t>
            </a:r>
            <a:r>
              <a:rPr dirty="0"/>
              <a:t> </a:t>
            </a:r>
            <a:r>
              <a:rPr dirty="0" err="1"/>
              <a:t>dati</a:t>
            </a:r>
            <a:r>
              <a:rPr dirty="0"/>
              <a:t> ir </a:t>
            </a:r>
            <a:r>
              <a:rPr dirty="0" err="1"/>
              <a:t>pieejami</a:t>
            </a:r>
            <a:r>
              <a:rPr dirty="0"/>
              <a:t> un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tiem</a:t>
            </a:r>
            <a:r>
              <a:rPr dirty="0"/>
              <a:t> </a:t>
            </a:r>
            <a:r>
              <a:rPr dirty="0" err="1"/>
              <a:t>piekļūt</a:t>
            </a:r>
            <a:r>
              <a:rPr dirty="0"/>
              <a:t>, </a:t>
            </a:r>
            <a:endParaRPr lang="lv-LV" dirty="0"/>
          </a:p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tos</a:t>
            </a:r>
            <a:r>
              <a:rPr dirty="0"/>
              <a:t> </a:t>
            </a:r>
            <a:r>
              <a:rPr dirty="0" err="1"/>
              <a:t>interpretēt</a:t>
            </a:r>
            <a:r>
              <a:rPr dirty="0"/>
              <a:t> un </a:t>
            </a:r>
            <a:r>
              <a:rPr dirty="0" err="1"/>
              <a:t>novērtēt</a:t>
            </a:r>
            <a:r>
              <a:rPr dirty="0"/>
              <a:t>. Var </a:t>
            </a:r>
            <a:r>
              <a:rPr dirty="0" err="1"/>
              <a:t>būt</a:t>
            </a:r>
            <a:r>
              <a:rPr dirty="0"/>
              <a:t> </a:t>
            </a:r>
            <a:r>
              <a:rPr dirty="0" err="1"/>
              <a:t>grūti</a:t>
            </a:r>
            <a:r>
              <a:rPr dirty="0"/>
              <a:t> </a:t>
            </a:r>
            <a:r>
              <a:rPr dirty="0" err="1"/>
              <a:t>novērtēt</a:t>
            </a:r>
            <a:r>
              <a:rPr dirty="0"/>
              <a:t>, kas ir </a:t>
            </a:r>
            <a:r>
              <a:rPr dirty="0" err="1"/>
              <a:t>labi</a:t>
            </a:r>
            <a:r>
              <a:rPr dirty="0"/>
              <a:t> vai </a:t>
            </a:r>
            <a:r>
              <a:rPr dirty="0" err="1"/>
              <a:t>slikti</a:t>
            </a:r>
            <a:r>
              <a:rPr dirty="0"/>
              <a:t>, nav </a:t>
            </a:r>
            <a:r>
              <a:rPr dirty="0" err="1"/>
              <a:t>pret</a:t>
            </a:r>
            <a:r>
              <a:rPr dirty="0"/>
              <a:t> ko </a:t>
            </a:r>
            <a:r>
              <a:rPr dirty="0" err="1"/>
              <a:t>attiecināt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261;p11" descr="Google Shape;261;p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  <a:ln w="12700">
            <a:miter lim="400000"/>
          </a:ln>
        </p:spPr>
      </p:pic>
      <p:sp>
        <p:nvSpPr>
          <p:cNvPr id="315" name="Google Shape;262;p11"/>
          <p:cNvSpPr txBox="1"/>
          <p:nvPr/>
        </p:nvSpPr>
        <p:spPr>
          <a:xfrm>
            <a:off x="6280189" y="1776888"/>
            <a:ext cx="7556422" cy="1434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5. </a:t>
            </a:r>
            <a:r>
              <a:rPr lang="lv-LV" dirty="0"/>
              <a:t>BTA p</a:t>
            </a:r>
            <a:r>
              <a:rPr dirty="0" err="1"/>
              <a:t>rogrammas</a:t>
            </a:r>
            <a:r>
              <a:rPr dirty="0"/>
              <a:t>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organizēšana</a:t>
            </a:r>
            <a:endParaRPr dirty="0"/>
          </a:p>
        </p:txBody>
      </p:sp>
      <p:sp>
        <p:nvSpPr>
          <p:cNvPr id="316" name="Google Shape;263;p11"/>
          <p:cNvSpPr txBox="1"/>
          <p:nvPr/>
        </p:nvSpPr>
        <p:spPr>
          <a:xfrm>
            <a:off x="6280189" y="3513058"/>
            <a:ext cx="2927393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Strukturālie izaicinājumi</a:t>
            </a:r>
          </a:p>
        </p:txBody>
      </p:sp>
      <p:sp>
        <p:nvSpPr>
          <p:cNvPr id="317" name="Google Shape;264;p11"/>
          <p:cNvSpPr txBox="1"/>
          <p:nvPr/>
        </p:nvSpPr>
        <p:spPr>
          <a:xfrm>
            <a:off x="6280189" y="4021573"/>
            <a:ext cx="3536158" cy="9660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Plašs tvērums — speciālistiem grūti aptvert visas 16 jomas ar esošajiem resursiem un kapacitāti</a:t>
            </a:r>
          </a:p>
        </p:txBody>
      </p:sp>
      <p:sp>
        <p:nvSpPr>
          <p:cNvPr id="318" name="Google Shape;265;p11"/>
          <p:cNvSpPr txBox="1"/>
          <p:nvPr/>
        </p:nvSpPr>
        <p:spPr>
          <a:xfrm>
            <a:off x="6280189" y="5207644"/>
            <a:ext cx="3536158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Nav vadlīniju, metodikas, vienotas struktūras</a:t>
            </a:r>
          </a:p>
        </p:txBody>
      </p:sp>
      <p:sp>
        <p:nvSpPr>
          <p:cNvPr id="319" name="Google Shape;266;p11"/>
          <p:cNvSpPr txBox="1"/>
          <p:nvPr/>
        </p:nvSpPr>
        <p:spPr>
          <a:xfrm>
            <a:off x="6280189" y="6028740"/>
            <a:ext cx="3536158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Trūkst zināšanu par plānošanas dokumentu veidošanu</a:t>
            </a:r>
          </a:p>
        </p:txBody>
      </p:sp>
      <p:sp>
        <p:nvSpPr>
          <p:cNvPr id="320" name="Google Shape;267;p11"/>
          <p:cNvSpPr txBox="1"/>
          <p:nvPr/>
        </p:nvSpPr>
        <p:spPr>
          <a:xfrm>
            <a:off x="10308073" y="3513058"/>
            <a:ext cx="3702566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Sasaistes problēmas</a:t>
            </a:r>
          </a:p>
        </p:txBody>
      </p:sp>
      <p:sp>
        <p:nvSpPr>
          <p:cNvPr id="321" name="Google Shape;268;p11"/>
          <p:cNvSpPr txBox="1"/>
          <p:nvPr/>
        </p:nvSpPr>
        <p:spPr>
          <a:xfrm>
            <a:off x="10308073" y="3918576"/>
            <a:ext cx="3536156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Pastāv daudz citu plānu — dublēšanās un pārklājumi</a:t>
            </a:r>
          </a:p>
        </p:txBody>
      </p:sp>
      <p:sp>
        <p:nvSpPr>
          <p:cNvPr id="322" name="Google Shape;269;p11"/>
          <p:cNvSpPr txBox="1"/>
          <p:nvPr/>
        </p:nvSpPr>
        <p:spPr>
          <a:xfrm>
            <a:off x="10308073" y="4741307"/>
            <a:ext cx="3536156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Zema sasaiste starp dokumentiem</a:t>
            </a:r>
          </a:p>
        </p:txBody>
      </p:sp>
      <p:sp>
        <p:nvSpPr>
          <p:cNvPr id="323" name="Google Shape;270;p11"/>
          <p:cNvSpPr txBox="1"/>
          <p:nvPr/>
        </p:nvSpPr>
        <p:spPr>
          <a:xfrm>
            <a:off x="10308073" y="5191381"/>
            <a:ext cx="3536156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Risks, ka </a:t>
            </a:r>
            <a:r>
              <a:rPr lang="lv-LV" dirty="0"/>
              <a:t>BTA </a:t>
            </a:r>
            <a:r>
              <a:rPr dirty="0" err="1"/>
              <a:t>programma</a:t>
            </a:r>
            <a:r>
              <a:rPr dirty="0"/>
              <a:t> "</a:t>
            </a:r>
            <a:r>
              <a:rPr dirty="0" err="1"/>
              <a:t>paliek</a:t>
            </a:r>
            <a:r>
              <a:rPr dirty="0"/>
              <a:t> </a:t>
            </a:r>
            <a:r>
              <a:rPr dirty="0" err="1"/>
              <a:t>plauktā</a:t>
            </a:r>
            <a:r>
              <a:rPr dirty="0"/>
              <a:t>" un </a:t>
            </a:r>
            <a:r>
              <a:rPr dirty="0" err="1"/>
              <a:t>nekļūst</a:t>
            </a:r>
            <a:r>
              <a:rPr dirty="0"/>
              <a:t> par </a:t>
            </a:r>
            <a:r>
              <a:rPr dirty="0" err="1"/>
              <a:t>rīcību</a:t>
            </a:r>
            <a:endParaRPr dirty="0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276;p12"/>
          <p:cNvSpPr txBox="1"/>
          <p:nvPr/>
        </p:nvSpPr>
        <p:spPr>
          <a:xfrm>
            <a:off x="793788" y="2535434"/>
            <a:ext cx="4961815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6. Bērna līdzdalība</a:t>
            </a:r>
          </a:p>
        </p:txBody>
      </p:sp>
      <p:sp>
        <p:nvSpPr>
          <p:cNvPr id="326" name="Google Shape;277;p12"/>
          <p:cNvSpPr/>
          <p:nvPr/>
        </p:nvSpPr>
        <p:spPr>
          <a:xfrm>
            <a:off x="793790" y="3552349"/>
            <a:ext cx="4215289" cy="2699861"/>
          </a:xfrm>
          <a:prstGeom prst="roundRect">
            <a:avLst>
              <a:gd name="adj" fmla="val 4337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27" name="Google Shape;278;p12"/>
          <p:cNvSpPr/>
          <p:nvPr/>
        </p:nvSpPr>
        <p:spPr>
          <a:xfrm>
            <a:off x="770929" y="3552349"/>
            <a:ext cx="79888" cy="2552611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28" name="Google Shape;279;p12"/>
          <p:cNvSpPr txBox="1"/>
          <p:nvPr/>
        </p:nvSpPr>
        <p:spPr>
          <a:xfrm>
            <a:off x="1083588" y="3773566"/>
            <a:ext cx="2547225" cy="325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Jēdzienu</a:t>
            </a:r>
            <a:r>
              <a:rPr dirty="0"/>
              <a:t> </a:t>
            </a:r>
            <a:r>
              <a:rPr dirty="0" err="1"/>
              <a:t>jaukšana</a:t>
            </a:r>
            <a:endParaRPr dirty="0"/>
          </a:p>
        </p:txBody>
      </p:sp>
      <p:sp>
        <p:nvSpPr>
          <p:cNvPr id="329" name="Google Shape;280;p12"/>
          <p:cNvSpPr txBox="1"/>
          <p:nvPr/>
        </p:nvSpPr>
        <p:spPr>
          <a:xfrm>
            <a:off x="1083586" y="4202786"/>
            <a:ext cx="3704276" cy="14374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Nereti</a:t>
            </a:r>
            <a:r>
              <a:rPr dirty="0"/>
              <a:t> </a:t>
            </a:r>
            <a:r>
              <a:rPr dirty="0" err="1"/>
              <a:t>bērna</a:t>
            </a:r>
            <a:r>
              <a:rPr dirty="0"/>
              <a:t> </a:t>
            </a:r>
            <a:r>
              <a:rPr dirty="0" err="1"/>
              <a:t>līdzdalība</a:t>
            </a:r>
            <a:r>
              <a:rPr dirty="0"/>
              <a:t> </a:t>
            </a:r>
            <a:r>
              <a:rPr dirty="0" err="1"/>
              <a:t>tiek</a:t>
            </a:r>
            <a:r>
              <a:rPr dirty="0"/>
              <a:t> </a:t>
            </a:r>
            <a:r>
              <a:rPr dirty="0" err="1"/>
              <a:t>jaukta</a:t>
            </a:r>
            <a:r>
              <a:rPr dirty="0"/>
              <a:t> ar </a:t>
            </a:r>
            <a:r>
              <a:rPr dirty="0" err="1"/>
              <a:t>vienkāršu</a:t>
            </a:r>
            <a:r>
              <a:rPr dirty="0"/>
              <a:t> </a:t>
            </a:r>
            <a:r>
              <a:rPr dirty="0" err="1"/>
              <a:t>bērna</a:t>
            </a:r>
            <a:r>
              <a:rPr dirty="0"/>
              <a:t> </a:t>
            </a:r>
            <a:r>
              <a:rPr dirty="0" err="1"/>
              <a:t>informēšanu</a:t>
            </a:r>
            <a:r>
              <a:rPr dirty="0"/>
              <a:t>, kas </a:t>
            </a:r>
            <a:r>
              <a:rPr dirty="0" err="1"/>
              <a:t>nenodrošina</a:t>
            </a:r>
            <a:r>
              <a:rPr dirty="0"/>
              <a:t> </a:t>
            </a:r>
            <a:r>
              <a:rPr dirty="0" err="1"/>
              <a:t>patieso</a:t>
            </a:r>
            <a:r>
              <a:rPr dirty="0"/>
              <a:t> </a:t>
            </a:r>
            <a:r>
              <a:rPr dirty="0" err="1"/>
              <a:t>iesaisti</a:t>
            </a:r>
            <a:r>
              <a:rPr dirty="0"/>
              <a:t> </a:t>
            </a:r>
            <a:r>
              <a:rPr dirty="0" err="1"/>
              <a:t>lēmumu</a:t>
            </a:r>
            <a:r>
              <a:rPr dirty="0"/>
              <a:t> </a:t>
            </a:r>
            <a:r>
              <a:rPr dirty="0" err="1"/>
              <a:t>pieņemšanā</a:t>
            </a:r>
            <a:r>
              <a:rPr dirty="0"/>
              <a:t>.</a:t>
            </a:r>
          </a:p>
        </p:txBody>
      </p:sp>
      <p:sp>
        <p:nvSpPr>
          <p:cNvPr id="330" name="Google Shape;281;p12"/>
          <p:cNvSpPr/>
          <p:nvPr/>
        </p:nvSpPr>
        <p:spPr>
          <a:xfrm>
            <a:off x="5207437" y="3552349"/>
            <a:ext cx="4215408" cy="2699861"/>
          </a:xfrm>
          <a:prstGeom prst="roundRect">
            <a:avLst>
              <a:gd name="adj" fmla="val 4337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31" name="Google Shape;282;p12"/>
          <p:cNvSpPr/>
          <p:nvPr/>
        </p:nvSpPr>
        <p:spPr>
          <a:xfrm>
            <a:off x="5196012" y="3552349"/>
            <a:ext cx="91442" cy="2529761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32" name="Google Shape;283;p12"/>
          <p:cNvSpPr txBox="1"/>
          <p:nvPr/>
        </p:nvSpPr>
        <p:spPr>
          <a:xfrm>
            <a:off x="5497233" y="3773566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Izpratnes trūkums</a:t>
            </a:r>
          </a:p>
        </p:txBody>
      </p:sp>
      <p:sp>
        <p:nvSpPr>
          <p:cNvPr id="333" name="Google Shape;284;p12"/>
          <p:cNvSpPr txBox="1"/>
          <p:nvPr/>
        </p:nvSpPr>
        <p:spPr>
          <a:xfrm>
            <a:off x="5497233" y="4202786"/>
            <a:ext cx="3704395" cy="18090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Trūkst</a:t>
            </a:r>
            <a:r>
              <a:rPr dirty="0"/>
              <a:t> </a:t>
            </a:r>
            <a:r>
              <a:rPr dirty="0" err="1"/>
              <a:t>izpratnes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iesaistīt</a:t>
            </a:r>
            <a:r>
              <a:rPr dirty="0"/>
              <a:t> </a:t>
            </a:r>
            <a:r>
              <a:rPr dirty="0" err="1"/>
              <a:t>bērnus</a:t>
            </a:r>
            <a:r>
              <a:rPr dirty="0"/>
              <a:t> </a:t>
            </a:r>
            <a:r>
              <a:rPr dirty="0" err="1"/>
              <a:t>jēgpilnā</a:t>
            </a:r>
            <a:r>
              <a:rPr dirty="0"/>
              <a:t> </a:t>
            </a:r>
            <a:r>
              <a:rPr dirty="0" err="1"/>
              <a:t>veidā</a:t>
            </a:r>
            <a:r>
              <a:rPr dirty="0"/>
              <a:t>, lai </a:t>
            </a:r>
            <a:r>
              <a:rPr dirty="0" err="1"/>
              <a:t>viņu</a:t>
            </a:r>
            <a:r>
              <a:rPr dirty="0"/>
              <a:t> </a:t>
            </a:r>
            <a:r>
              <a:rPr dirty="0" err="1"/>
              <a:t>viedoklis</a:t>
            </a:r>
            <a:r>
              <a:rPr dirty="0"/>
              <a:t> </a:t>
            </a:r>
            <a:r>
              <a:rPr dirty="0" err="1"/>
              <a:t>patiešām</a:t>
            </a:r>
            <a:r>
              <a:rPr dirty="0"/>
              <a:t> </a:t>
            </a:r>
            <a:r>
              <a:rPr dirty="0" err="1"/>
              <a:t>ietekmētu</a:t>
            </a:r>
            <a:r>
              <a:rPr dirty="0"/>
              <a:t> rezultātu. </a:t>
            </a:r>
            <a:r>
              <a:rPr dirty="0" err="1"/>
              <a:t>Turklāt</a:t>
            </a:r>
            <a:r>
              <a:rPr dirty="0"/>
              <a:t> </a:t>
            </a:r>
            <a:r>
              <a:rPr dirty="0" err="1"/>
              <a:t>trūkst</a:t>
            </a:r>
            <a:r>
              <a:rPr dirty="0"/>
              <a:t> </a:t>
            </a:r>
            <a:r>
              <a:rPr dirty="0" err="1"/>
              <a:t>zināšanu</a:t>
            </a:r>
            <a:r>
              <a:rPr dirty="0"/>
              <a:t> par to,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iesaistīt</a:t>
            </a:r>
            <a:r>
              <a:rPr dirty="0"/>
              <a:t> </a:t>
            </a:r>
            <a:r>
              <a:rPr dirty="0" err="1"/>
              <a:t>bērnus</a:t>
            </a:r>
            <a:r>
              <a:rPr dirty="0"/>
              <a:t>, kas </a:t>
            </a:r>
            <a:r>
              <a:rPr dirty="0" err="1"/>
              <a:t>ietilps</a:t>
            </a:r>
            <a:r>
              <a:rPr lang="lv-LV" dirty="0"/>
              <a:t>t</a:t>
            </a:r>
            <a:r>
              <a:rPr dirty="0"/>
              <a:t> </a:t>
            </a:r>
            <a:r>
              <a:rPr dirty="0" err="1"/>
              <a:t>sociālās</a:t>
            </a:r>
            <a:r>
              <a:rPr dirty="0"/>
              <a:t> </a:t>
            </a:r>
            <a:r>
              <a:rPr dirty="0" err="1"/>
              <a:t>atstumtības</a:t>
            </a:r>
            <a:r>
              <a:rPr dirty="0"/>
              <a:t> </a:t>
            </a:r>
            <a:r>
              <a:rPr dirty="0" err="1"/>
              <a:t>riska</a:t>
            </a:r>
            <a:r>
              <a:rPr dirty="0"/>
              <a:t> </a:t>
            </a:r>
            <a:r>
              <a:rPr dirty="0" err="1"/>
              <a:t>grupā</a:t>
            </a:r>
            <a:r>
              <a:rPr dirty="0"/>
              <a:t>.</a:t>
            </a:r>
          </a:p>
        </p:txBody>
      </p:sp>
      <p:sp>
        <p:nvSpPr>
          <p:cNvPr id="334" name="Google Shape;285;p12"/>
          <p:cNvSpPr/>
          <p:nvPr/>
        </p:nvSpPr>
        <p:spPr>
          <a:xfrm>
            <a:off x="9621201" y="3552349"/>
            <a:ext cx="4215291" cy="2699861"/>
          </a:xfrm>
          <a:prstGeom prst="roundRect">
            <a:avLst>
              <a:gd name="adj" fmla="val 4337"/>
            </a:avLst>
          </a:prstGeom>
          <a:solidFill>
            <a:srgbClr val="FAF9F5"/>
          </a:solidFill>
          <a:ln w="22850"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35" name="Google Shape;286;p12"/>
          <p:cNvSpPr/>
          <p:nvPr/>
        </p:nvSpPr>
        <p:spPr>
          <a:xfrm>
            <a:off x="9598342" y="3552349"/>
            <a:ext cx="91442" cy="2529761"/>
          </a:xfrm>
          <a:prstGeom prst="roundRect">
            <a:avLst>
              <a:gd name="adj" fmla="val 50000"/>
            </a:avLst>
          </a:prstGeom>
          <a:solidFill>
            <a:srgbClr val="2CBEB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36" name="Google Shape;287;p12"/>
          <p:cNvSpPr txBox="1"/>
          <p:nvPr/>
        </p:nvSpPr>
        <p:spPr>
          <a:xfrm>
            <a:off x="9911001" y="3773566"/>
            <a:ext cx="2886553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Instrumentu neesamība</a:t>
            </a:r>
          </a:p>
        </p:txBody>
      </p:sp>
      <p:sp>
        <p:nvSpPr>
          <p:cNvPr id="337" name="Google Shape;288;p12"/>
          <p:cNvSpPr txBox="1"/>
          <p:nvPr/>
        </p:nvSpPr>
        <p:spPr>
          <a:xfrm>
            <a:off x="9911001" y="4202786"/>
            <a:ext cx="3704275" cy="10727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Nav </a:t>
            </a:r>
            <a:r>
              <a:rPr dirty="0" err="1"/>
              <a:t>instrumentu</a:t>
            </a:r>
            <a:r>
              <a:rPr dirty="0"/>
              <a:t> vai </a:t>
            </a:r>
            <a:r>
              <a:rPr dirty="0" err="1"/>
              <a:t>vadlīniju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organizēt</a:t>
            </a:r>
            <a:r>
              <a:rPr dirty="0"/>
              <a:t> </a:t>
            </a:r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iesaisti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izstrādē</a:t>
            </a:r>
            <a:r>
              <a:rPr dirty="0"/>
              <a:t> un </a:t>
            </a:r>
            <a:r>
              <a:rPr dirty="0" err="1"/>
              <a:t>lēmumu</a:t>
            </a:r>
            <a:r>
              <a:rPr dirty="0"/>
              <a:t> </a:t>
            </a:r>
            <a:r>
              <a:rPr dirty="0" err="1"/>
              <a:t>pieņemšanā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294;p13"/>
          <p:cNvSpPr txBox="1"/>
          <p:nvPr/>
        </p:nvSpPr>
        <p:spPr>
          <a:xfrm>
            <a:off x="793789" y="2121692"/>
            <a:ext cx="8495588" cy="1339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7. Politiskā izpratne un nozīmīgums</a:t>
            </a:r>
          </a:p>
        </p:txBody>
      </p:sp>
      <p:pic>
        <p:nvPicPr>
          <p:cNvPr id="340" name="Google Shape;295;p13" descr="Google Shape;295;p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90" y="3733917"/>
            <a:ext cx="4215289" cy="1143002"/>
          </a:xfrm>
          <a:prstGeom prst="rect">
            <a:avLst/>
          </a:prstGeom>
          <a:ln w="12700">
            <a:miter lim="400000"/>
          </a:ln>
        </p:spPr>
      </p:pic>
      <p:sp>
        <p:nvSpPr>
          <p:cNvPr id="341" name="Google Shape;296;p13"/>
          <p:cNvSpPr txBox="1"/>
          <p:nvPr/>
        </p:nvSpPr>
        <p:spPr>
          <a:xfrm>
            <a:off x="992146" y="4527589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Zema izpratne</a:t>
            </a:r>
          </a:p>
        </p:txBody>
      </p:sp>
      <p:sp>
        <p:nvSpPr>
          <p:cNvPr id="342" name="Google Shape;297;p13"/>
          <p:cNvSpPr txBox="1"/>
          <p:nvPr/>
        </p:nvSpPr>
        <p:spPr>
          <a:xfrm>
            <a:off x="992147" y="4956809"/>
            <a:ext cx="381857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Zema </a:t>
            </a:r>
            <a:r>
              <a:rPr dirty="0" err="1"/>
              <a:t>izpratne</a:t>
            </a:r>
            <a:r>
              <a:rPr dirty="0"/>
              <a:t> par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ilgtermiņa</a:t>
            </a:r>
            <a:r>
              <a:rPr dirty="0"/>
              <a:t> </a:t>
            </a:r>
            <a:r>
              <a:rPr dirty="0" err="1"/>
              <a:t>ieguvumiem</a:t>
            </a:r>
            <a:r>
              <a:rPr dirty="0"/>
              <a:t> un </a:t>
            </a:r>
            <a:r>
              <a:rPr dirty="0" err="1"/>
              <a:t>stratēģisko</a:t>
            </a:r>
            <a:r>
              <a:rPr dirty="0"/>
              <a:t> </a:t>
            </a:r>
            <a:r>
              <a:rPr dirty="0" err="1"/>
              <a:t>nozīmi</a:t>
            </a:r>
            <a:endParaRPr dirty="0"/>
          </a:p>
        </p:txBody>
      </p:sp>
      <p:pic>
        <p:nvPicPr>
          <p:cNvPr id="343" name="Google Shape;298;p13" descr="Google Shape;298;p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437" y="3436263"/>
            <a:ext cx="4215408" cy="1143002"/>
          </a:xfrm>
          <a:prstGeom prst="rect">
            <a:avLst/>
          </a:prstGeom>
          <a:ln w="12700">
            <a:miter lim="400000"/>
          </a:ln>
        </p:spPr>
      </p:pic>
      <p:sp>
        <p:nvSpPr>
          <p:cNvPr id="344" name="Google Shape;299;p13"/>
          <p:cNvSpPr txBox="1"/>
          <p:nvPr/>
        </p:nvSpPr>
        <p:spPr>
          <a:xfrm>
            <a:off x="5405794" y="4229932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Fokuss uz sekām</a:t>
            </a:r>
          </a:p>
        </p:txBody>
      </p:sp>
      <p:sp>
        <p:nvSpPr>
          <p:cNvPr id="345" name="Google Shape;300;p13"/>
          <p:cNvSpPr txBox="1"/>
          <p:nvPr/>
        </p:nvSpPr>
        <p:spPr>
          <a:xfrm>
            <a:off x="5405794" y="4659152"/>
            <a:ext cx="3818694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Fokusēšanās uz seku risināšanu, nevis prevenciju un proaktīvu rīcību</a:t>
            </a:r>
          </a:p>
        </p:txBody>
      </p:sp>
      <p:pic>
        <p:nvPicPr>
          <p:cNvPr id="346" name="Google Shape;301;p13" descr="Google Shape;301;p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201" y="3138607"/>
            <a:ext cx="4215291" cy="1143002"/>
          </a:xfrm>
          <a:prstGeom prst="rect">
            <a:avLst/>
          </a:prstGeom>
          <a:ln w="12700">
            <a:miter lim="400000"/>
          </a:ln>
        </p:spPr>
      </p:pic>
      <p:sp>
        <p:nvSpPr>
          <p:cNvPr id="347" name="Google Shape;302;p13"/>
          <p:cNvSpPr txBox="1"/>
          <p:nvPr/>
        </p:nvSpPr>
        <p:spPr>
          <a:xfrm>
            <a:off x="9819561" y="3932277"/>
            <a:ext cx="2697839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Nepietiekams atbalsts</a:t>
            </a:r>
          </a:p>
        </p:txBody>
      </p:sp>
      <p:sp>
        <p:nvSpPr>
          <p:cNvPr id="348" name="Google Shape;303;p13"/>
          <p:cNvSpPr txBox="1"/>
          <p:nvPr/>
        </p:nvSpPr>
        <p:spPr>
          <a:xfrm>
            <a:off x="9819561" y="4361498"/>
            <a:ext cx="3818575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Nepietiekams atbalsts no politikas līmeņa, lai nodrošinātu ilgtspēju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09;p14"/>
          <p:cNvSpPr txBox="1"/>
          <p:nvPr/>
        </p:nvSpPr>
        <p:spPr>
          <a:xfrm>
            <a:off x="793788" y="1294778"/>
            <a:ext cx="11418534" cy="6901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Secinājumi</a:t>
            </a:r>
            <a:r>
              <a:rPr dirty="0"/>
              <a:t> par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jomu</a:t>
            </a:r>
            <a:r>
              <a:rPr dirty="0"/>
              <a:t> </a:t>
            </a:r>
            <a:r>
              <a:rPr dirty="0" err="1"/>
              <a:t>integrāciju</a:t>
            </a:r>
            <a:endParaRPr dirty="0"/>
          </a:p>
        </p:txBody>
      </p:sp>
      <p:sp>
        <p:nvSpPr>
          <p:cNvPr id="351" name="Google Shape;310;p14"/>
          <p:cNvSpPr txBox="1"/>
          <p:nvPr/>
        </p:nvSpPr>
        <p:spPr>
          <a:xfrm>
            <a:off x="793788" y="2529243"/>
            <a:ext cx="13042824" cy="2180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/>
              <a:t>Domnīcu </a:t>
            </a:r>
            <a:r>
              <a:rPr dirty="0" err="1"/>
              <a:t>dalībnieki</a:t>
            </a:r>
            <a:r>
              <a:rPr dirty="0"/>
              <a:t> tika </a:t>
            </a:r>
            <a:r>
              <a:rPr dirty="0" err="1"/>
              <a:t>lūgti</a:t>
            </a:r>
            <a:r>
              <a:rPr dirty="0"/>
              <a:t> </a:t>
            </a:r>
            <a:r>
              <a:rPr dirty="0" err="1"/>
              <a:t>novērtēt</a:t>
            </a:r>
            <a:r>
              <a:rPr dirty="0"/>
              <a:t> </a:t>
            </a:r>
            <a:r>
              <a:rPr dirty="0">
                <a:solidFill>
                  <a:srgbClr val="1D3D6E"/>
                </a:solidFill>
              </a:rPr>
              <a:t>16 BTA </a:t>
            </a:r>
            <a:r>
              <a:rPr dirty="0" err="1">
                <a:solidFill>
                  <a:srgbClr val="1D3D6E"/>
                </a:solidFill>
              </a:rPr>
              <a:t>programmā</a:t>
            </a:r>
            <a:r>
              <a:rPr dirty="0">
                <a:solidFill>
                  <a:srgbClr val="1D3D6E"/>
                </a:solidFill>
              </a:rPr>
              <a:t> </a:t>
            </a:r>
            <a:r>
              <a:rPr dirty="0" err="1">
                <a:solidFill>
                  <a:srgbClr val="1D3D6E"/>
                </a:solidFill>
              </a:rPr>
              <a:t>potenciāli</a:t>
            </a:r>
            <a:r>
              <a:rPr dirty="0">
                <a:solidFill>
                  <a:srgbClr val="1D3D6E"/>
                </a:solidFill>
              </a:rPr>
              <a:t> </a:t>
            </a:r>
            <a:r>
              <a:rPr dirty="0" err="1">
                <a:solidFill>
                  <a:srgbClr val="1D3D6E"/>
                </a:solidFill>
              </a:rPr>
              <a:t>iekļaujamas</a:t>
            </a:r>
            <a:r>
              <a:rPr dirty="0">
                <a:solidFill>
                  <a:srgbClr val="1D3D6E"/>
                </a:solidFill>
              </a:rPr>
              <a:t> </a:t>
            </a:r>
            <a:r>
              <a:rPr dirty="0" err="1">
                <a:solidFill>
                  <a:srgbClr val="1D3D6E"/>
                </a:solidFill>
              </a:rPr>
              <a:t>jomas</a:t>
            </a:r>
            <a:r>
              <a:rPr lang="lv-LV" dirty="0">
                <a:solidFill>
                  <a:srgbClr val="1D3D6E"/>
                </a:solidFill>
              </a:rPr>
              <a:t> </a:t>
            </a:r>
            <a:r>
              <a:rPr dirty="0"/>
              <a:t>un </a:t>
            </a:r>
            <a:r>
              <a:rPr dirty="0" err="1"/>
              <a:t>izteikt</a:t>
            </a:r>
            <a:r>
              <a:rPr dirty="0"/>
              <a:t> </a:t>
            </a:r>
            <a:r>
              <a:rPr dirty="0" err="1"/>
              <a:t>viedokli</a:t>
            </a:r>
            <a:r>
              <a:rPr dirty="0"/>
              <a:t>, </a:t>
            </a:r>
            <a:r>
              <a:rPr dirty="0" err="1"/>
              <a:t>kuras</a:t>
            </a:r>
            <a:r>
              <a:rPr dirty="0"/>
              <a:t> </a:t>
            </a:r>
            <a:r>
              <a:rPr dirty="0">
                <a:solidFill>
                  <a:srgbClr val="1D3E6D"/>
                </a:solidFill>
              </a:rPr>
              <a:t>no </a:t>
            </a:r>
            <a:r>
              <a:rPr dirty="0" err="1">
                <a:solidFill>
                  <a:srgbClr val="1D3E6D"/>
                </a:solidFill>
              </a:rPr>
              <a:t>šīm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lang="lv-LV" dirty="0">
                <a:solidFill>
                  <a:schemeClr val="accent2"/>
                </a:solidFill>
              </a:rPr>
              <a:t> </a:t>
            </a:r>
            <a:r>
              <a:rPr dirty="0" err="1"/>
              <a:t>jom</a:t>
            </a:r>
            <a:r>
              <a:rPr dirty="0" err="1">
                <a:solidFill>
                  <a:srgbClr val="1C3E6E"/>
                </a:solidFill>
              </a:rPr>
              <a:t>ām</a:t>
            </a:r>
            <a:r>
              <a:rPr dirty="0"/>
              <a:t> </a:t>
            </a:r>
            <a:r>
              <a:rPr dirty="0" err="1"/>
              <a:t>būtu</a:t>
            </a:r>
            <a:r>
              <a:rPr dirty="0"/>
              <a:t> </a:t>
            </a:r>
            <a:r>
              <a:rPr dirty="0" err="1"/>
              <a:t>jāintegrē</a:t>
            </a:r>
            <a:r>
              <a:rPr dirty="0"/>
              <a:t> </a:t>
            </a:r>
            <a:r>
              <a:rPr dirty="0" err="1"/>
              <a:t>pašvaldības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 err="1"/>
              <a:t>programmā</a:t>
            </a:r>
            <a:r>
              <a:rPr dirty="0"/>
              <a:t>. </a:t>
            </a:r>
          </a:p>
          <a:p>
            <a: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endParaRPr dirty="0"/>
          </a:p>
          <a:p>
            <a:pPr>
              <a:lnSpc>
                <a:spcPct val="161290"/>
              </a:lnSpc>
              <a:defRPr sz="15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dirty="0" err="1"/>
              <a:t>Rezultāti</a:t>
            </a:r>
            <a:r>
              <a:rPr dirty="0"/>
              <a:t> </a:t>
            </a:r>
            <a:r>
              <a:rPr dirty="0" err="1"/>
              <a:t>parāda</a:t>
            </a:r>
            <a:r>
              <a:rPr dirty="0"/>
              <a:t> </a:t>
            </a:r>
            <a:r>
              <a:rPr dirty="0" err="1"/>
              <a:t>skaidru</a:t>
            </a:r>
            <a:r>
              <a:rPr dirty="0"/>
              <a:t> </a:t>
            </a:r>
            <a:r>
              <a:rPr dirty="0" err="1"/>
              <a:t>tendenci</a:t>
            </a:r>
            <a:r>
              <a:rPr dirty="0"/>
              <a:t>: </a:t>
            </a:r>
            <a:r>
              <a:rPr b="0" dirty="0" err="1"/>
              <a:t>Dalībnieki</a:t>
            </a:r>
            <a:r>
              <a:rPr b="0" dirty="0"/>
              <a:t> </a:t>
            </a:r>
            <a:r>
              <a:rPr b="0" dirty="0" err="1"/>
              <a:t>saredz</a:t>
            </a:r>
            <a:r>
              <a:rPr b="0" dirty="0"/>
              <a:t> </a:t>
            </a:r>
            <a:r>
              <a:rPr b="0" dirty="0" err="1"/>
              <a:t>pievienoto</a:t>
            </a:r>
            <a:r>
              <a:rPr b="0" dirty="0"/>
              <a:t> </a:t>
            </a:r>
            <a:r>
              <a:rPr b="0" dirty="0" err="1"/>
              <a:t>vērtību</a:t>
            </a:r>
            <a:r>
              <a:rPr b="0" dirty="0"/>
              <a:t> </a:t>
            </a:r>
            <a:r>
              <a:rPr b="0" dirty="0" err="1"/>
              <a:t>praktiski</a:t>
            </a:r>
            <a:r>
              <a:rPr b="0" dirty="0"/>
              <a:t> </a:t>
            </a:r>
            <a:r>
              <a:rPr b="0" dirty="0" err="1"/>
              <a:t>visu</a:t>
            </a:r>
            <a:r>
              <a:rPr lang="lv-LV" b="0" dirty="0">
                <a:solidFill>
                  <a:schemeClr val="accent2">
                    <a:lumMod val="75000"/>
                  </a:schemeClr>
                </a:solidFill>
              </a:rPr>
              <a:t>*</a:t>
            </a:r>
            <a:r>
              <a:rPr b="0" dirty="0"/>
              <a:t> </a:t>
            </a:r>
            <a:r>
              <a:rPr b="0" dirty="0">
                <a:solidFill>
                  <a:srgbClr val="1D3D6E"/>
                </a:solidFill>
              </a:rPr>
              <a:t>16 </a:t>
            </a:r>
            <a:r>
              <a:rPr b="0" dirty="0" err="1">
                <a:solidFill>
                  <a:srgbClr val="1D3D6E"/>
                </a:solidFill>
              </a:rPr>
              <a:t>piedāvāto</a:t>
            </a:r>
            <a:r>
              <a:rPr b="0" dirty="0">
                <a:solidFill>
                  <a:srgbClr val="1D3D6E"/>
                </a:solidFill>
              </a:rPr>
              <a:t> </a:t>
            </a:r>
            <a:r>
              <a:rPr dirty="0" err="1"/>
              <a:t>jomu</a:t>
            </a:r>
            <a:r>
              <a:rPr dirty="0"/>
              <a:t> </a:t>
            </a:r>
            <a:r>
              <a:rPr lang="lv-LV" dirty="0"/>
              <a:t>iekļaušanai BTA </a:t>
            </a:r>
            <a:r>
              <a:rPr dirty="0" err="1"/>
              <a:t>programmā</a:t>
            </a:r>
            <a:r>
              <a:rPr b="0" dirty="0"/>
              <a:t>. Jo </a:t>
            </a:r>
            <a:r>
              <a:rPr b="0" dirty="0" err="1"/>
              <a:t>jomas</a:t>
            </a:r>
            <a:r>
              <a:rPr b="0" dirty="0"/>
              <a:t> </a:t>
            </a:r>
            <a:r>
              <a:rPr b="0" dirty="0" err="1"/>
              <a:t>analīze</a:t>
            </a:r>
            <a:r>
              <a:rPr b="0" dirty="0"/>
              <a:t> </a:t>
            </a:r>
            <a:r>
              <a:rPr b="0" dirty="0" err="1"/>
              <a:t>sniedz</a:t>
            </a:r>
            <a:r>
              <a:rPr b="0" dirty="0"/>
              <a:t> </a:t>
            </a:r>
            <a:r>
              <a:rPr b="0" dirty="0" err="1"/>
              <a:t>ieskatu</a:t>
            </a:r>
            <a:r>
              <a:rPr b="0" dirty="0"/>
              <a:t> par </a:t>
            </a:r>
            <a:r>
              <a:rPr b="0" dirty="0" err="1"/>
              <a:t>faktisko</a:t>
            </a:r>
            <a:r>
              <a:rPr b="0" dirty="0"/>
              <a:t> </a:t>
            </a:r>
            <a:r>
              <a:rPr b="0" dirty="0" err="1"/>
              <a:t>esošo</a:t>
            </a:r>
            <a:r>
              <a:rPr b="0" dirty="0"/>
              <a:t> </a:t>
            </a:r>
            <a:r>
              <a:rPr b="0" dirty="0" err="1"/>
              <a:t>situāciju</a:t>
            </a:r>
            <a:r>
              <a:rPr b="0" dirty="0"/>
              <a:t>, </a:t>
            </a:r>
            <a:r>
              <a:rPr b="0" dirty="0" err="1"/>
              <a:t>palīdz</a:t>
            </a:r>
            <a:r>
              <a:rPr b="0" dirty="0"/>
              <a:t> </a:t>
            </a:r>
            <a:r>
              <a:rPr b="0" dirty="0" err="1"/>
              <a:t>identificēt</a:t>
            </a:r>
            <a:r>
              <a:rPr b="0" dirty="0"/>
              <a:t> </a:t>
            </a:r>
            <a:r>
              <a:rPr b="0" dirty="0" err="1"/>
              <a:t>patiesās</a:t>
            </a:r>
            <a:r>
              <a:rPr b="0" dirty="0"/>
              <a:t> </a:t>
            </a:r>
            <a:r>
              <a:rPr b="0" dirty="0" err="1"/>
              <a:t>problēmas</a:t>
            </a:r>
            <a:r>
              <a:rPr b="0" dirty="0"/>
              <a:t> un </a:t>
            </a:r>
            <a:r>
              <a:rPr b="0" dirty="0" err="1"/>
              <a:t>iespējo</a:t>
            </a:r>
            <a:r>
              <a:rPr b="0" dirty="0"/>
              <a:t> </a:t>
            </a:r>
            <a:r>
              <a:rPr b="0" dirty="0" err="1"/>
              <a:t>pareizo</a:t>
            </a:r>
            <a:r>
              <a:rPr b="0" dirty="0"/>
              <a:t> </a:t>
            </a:r>
            <a:r>
              <a:rPr b="0" dirty="0" err="1"/>
              <a:t>risinājumu</a:t>
            </a:r>
            <a:r>
              <a:rPr b="0" dirty="0"/>
              <a:t> </a:t>
            </a:r>
            <a:r>
              <a:rPr b="0" dirty="0" err="1"/>
              <a:t>atrašanu</a:t>
            </a:r>
            <a:r>
              <a:rPr b="0" dirty="0"/>
              <a:t>. </a:t>
            </a:r>
            <a:r>
              <a:rPr b="0" dirty="0" err="1"/>
              <a:t>Taču</a:t>
            </a:r>
            <a:r>
              <a:rPr b="0" dirty="0"/>
              <a:t> </a:t>
            </a:r>
            <a:r>
              <a:rPr b="0" dirty="0" err="1"/>
              <a:t>dalībnieki</a:t>
            </a:r>
            <a:r>
              <a:rPr b="0" dirty="0"/>
              <a:t> </a:t>
            </a:r>
            <a:r>
              <a:rPr b="0" dirty="0" err="1"/>
              <a:t>vienlaikus</a:t>
            </a:r>
            <a:r>
              <a:rPr b="0" dirty="0"/>
              <a:t> </a:t>
            </a:r>
            <a:r>
              <a:rPr b="0" dirty="0" err="1"/>
              <a:t>norāda</a:t>
            </a:r>
            <a:r>
              <a:rPr b="0" dirty="0"/>
              <a:t>, ka </a:t>
            </a:r>
            <a:r>
              <a:rPr b="0" dirty="0" err="1"/>
              <a:t>plaša</a:t>
            </a:r>
            <a:r>
              <a:rPr b="0" dirty="0"/>
              <a:t> </a:t>
            </a:r>
            <a:r>
              <a:rPr b="0" dirty="0" err="1"/>
              <a:t>jomu</a:t>
            </a:r>
            <a:r>
              <a:rPr b="0" dirty="0"/>
              <a:t> </a:t>
            </a:r>
            <a:r>
              <a:rPr b="0" dirty="0" err="1"/>
              <a:t>analīze</a:t>
            </a:r>
            <a:r>
              <a:rPr b="0" dirty="0"/>
              <a:t> </a:t>
            </a:r>
            <a:r>
              <a:rPr b="0" dirty="0" err="1"/>
              <a:t>prasīs</a:t>
            </a:r>
            <a:r>
              <a:rPr b="0" dirty="0"/>
              <a:t> </a:t>
            </a:r>
            <a:r>
              <a:rPr b="0" dirty="0" err="1"/>
              <a:t>ievērojami</a:t>
            </a:r>
            <a:r>
              <a:rPr b="0" dirty="0"/>
              <a:t> </a:t>
            </a:r>
            <a:r>
              <a:rPr b="0" dirty="0" err="1"/>
              <a:t>vairāk</a:t>
            </a:r>
            <a:r>
              <a:rPr b="0" dirty="0"/>
              <a:t> </a:t>
            </a:r>
            <a:r>
              <a:rPr b="0" dirty="0" err="1"/>
              <a:t>resursu</a:t>
            </a:r>
            <a:r>
              <a:rPr b="0" dirty="0"/>
              <a:t>, </a:t>
            </a:r>
            <a:r>
              <a:rPr b="0" dirty="0" err="1"/>
              <a:t>kuri</a:t>
            </a:r>
            <a:r>
              <a:rPr b="0" dirty="0"/>
              <a:t> </a:t>
            </a:r>
            <a:r>
              <a:rPr b="0" dirty="0" err="1"/>
              <a:t>jau</a:t>
            </a:r>
            <a:r>
              <a:rPr b="0" dirty="0"/>
              <a:t> </a:t>
            </a:r>
            <a:r>
              <a:rPr b="0" dirty="0" err="1"/>
              <a:t>šobrīd</a:t>
            </a:r>
            <a:r>
              <a:rPr b="0" dirty="0"/>
              <a:t> </a:t>
            </a:r>
            <a:r>
              <a:rPr b="0" dirty="0" err="1"/>
              <a:t>trūkst</a:t>
            </a:r>
            <a:r>
              <a:rPr b="0" dirty="0"/>
              <a:t> BTA programmas </a:t>
            </a:r>
            <a:r>
              <a:rPr b="0" dirty="0" err="1"/>
              <a:t>izstrādei</a:t>
            </a:r>
            <a:r>
              <a:rPr b="0" dirty="0"/>
              <a:t> un </a:t>
            </a:r>
            <a:r>
              <a:rPr b="0" dirty="0" err="1"/>
              <a:t>īstenošanai</a:t>
            </a:r>
            <a:r>
              <a:rPr b="0" dirty="0"/>
              <a:t>.</a:t>
            </a:r>
          </a:p>
        </p:txBody>
      </p:sp>
      <p:sp>
        <p:nvSpPr>
          <p:cNvPr id="352" name="Google Shape;312;p14"/>
          <p:cNvSpPr txBox="1"/>
          <p:nvPr/>
        </p:nvSpPr>
        <p:spPr>
          <a:xfrm>
            <a:off x="793788" y="5483814"/>
            <a:ext cx="1304282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1290"/>
              </a:lnSpc>
              <a:defRPr sz="15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pPr>
            <a:r>
              <a:rPr lang="lv-LV" dirty="0">
                <a:solidFill>
                  <a:schemeClr val="accent2">
                    <a:lumMod val="75000"/>
                  </a:schemeClr>
                </a:solidFill>
              </a:rPr>
              <a:t>* </a:t>
            </a:r>
            <a:r>
              <a:rPr dirty="0" err="1"/>
              <a:t>Izņēmums</a:t>
            </a:r>
            <a:r>
              <a:rPr dirty="0"/>
              <a:t> — </a:t>
            </a:r>
            <a:r>
              <a:rPr dirty="0" err="1"/>
              <a:t>Civilā</a:t>
            </a:r>
            <a:r>
              <a:rPr dirty="0"/>
              <a:t> </a:t>
            </a:r>
            <a:r>
              <a:rPr dirty="0" err="1"/>
              <a:t>aizsardzība</a:t>
            </a:r>
            <a:r>
              <a:rPr dirty="0"/>
              <a:t>:</a:t>
            </a:r>
            <a:r>
              <a:rPr b="0" dirty="0"/>
              <a:t> </a:t>
            </a:r>
            <a:r>
              <a:rPr lang="lv-LV" b="0" dirty="0"/>
              <a:t>v</a:t>
            </a:r>
            <a:r>
              <a:rPr b="0" dirty="0" err="1"/>
              <a:t>isās</a:t>
            </a:r>
            <a:r>
              <a:rPr b="0" dirty="0"/>
              <a:t> domnīcu </a:t>
            </a:r>
            <a:r>
              <a:rPr b="0" dirty="0" err="1"/>
              <a:t>sesijās</a:t>
            </a:r>
            <a:r>
              <a:rPr b="0" dirty="0"/>
              <a:t> </a:t>
            </a:r>
            <a:r>
              <a:rPr b="0" dirty="0" err="1"/>
              <a:t>dalībnieki</a:t>
            </a:r>
            <a:r>
              <a:rPr b="0" dirty="0"/>
              <a:t> </a:t>
            </a:r>
            <a:r>
              <a:rPr b="0" dirty="0" err="1"/>
              <a:t>vienprātīgi</a:t>
            </a:r>
            <a:r>
              <a:rPr b="0" dirty="0"/>
              <a:t> </a:t>
            </a:r>
            <a:r>
              <a:rPr b="0" dirty="0" err="1"/>
              <a:t>norādīja</a:t>
            </a:r>
            <a:r>
              <a:rPr b="0" dirty="0"/>
              <a:t>, ka </a:t>
            </a:r>
            <a:r>
              <a:rPr b="0" dirty="0" err="1"/>
              <a:t>šī</a:t>
            </a:r>
            <a:r>
              <a:rPr b="0" dirty="0"/>
              <a:t> </a:t>
            </a:r>
            <a:r>
              <a:rPr b="0" dirty="0" err="1"/>
              <a:t>joma</a:t>
            </a:r>
            <a:r>
              <a:rPr b="0" dirty="0"/>
              <a:t> nav </a:t>
            </a:r>
            <a:r>
              <a:rPr b="0" dirty="0" err="1"/>
              <a:t>jāiekļauj</a:t>
            </a:r>
            <a:r>
              <a:rPr b="0" dirty="0"/>
              <a:t> </a:t>
            </a:r>
            <a:r>
              <a:rPr b="0" dirty="0" err="1"/>
              <a:t>kā</a:t>
            </a:r>
            <a:r>
              <a:rPr b="0" dirty="0"/>
              <a:t> </a:t>
            </a:r>
            <a:r>
              <a:rPr b="0" dirty="0" err="1"/>
              <a:t>atsevišķa</a:t>
            </a:r>
            <a:r>
              <a:rPr b="0" dirty="0"/>
              <a:t> </a:t>
            </a:r>
            <a:r>
              <a:rPr lang="lv-LV" dirty="0"/>
              <a:t>BTA </a:t>
            </a:r>
            <a:r>
              <a:rPr b="0" dirty="0"/>
              <a:t>programmas </a:t>
            </a:r>
            <a:r>
              <a:rPr b="0" dirty="0" err="1"/>
              <a:t>sadaļa</a:t>
            </a:r>
            <a:r>
              <a:rPr b="0" dirty="0"/>
              <a:t>. </a:t>
            </a:r>
            <a:br>
              <a:rPr lang="lv-LV" b="0" dirty="0"/>
            </a:br>
            <a:r>
              <a:rPr b="0" dirty="0" err="1"/>
              <a:t>Pamatojums</a:t>
            </a:r>
            <a:r>
              <a:rPr b="0" dirty="0"/>
              <a:t>: </a:t>
            </a:r>
            <a:r>
              <a:rPr b="0" dirty="0" err="1"/>
              <a:t>pastāv</a:t>
            </a:r>
            <a:r>
              <a:rPr b="0" dirty="0"/>
              <a:t> </a:t>
            </a:r>
            <a:r>
              <a:rPr b="0" dirty="0" err="1"/>
              <a:t>atsevišķs</a:t>
            </a:r>
            <a:r>
              <a:rPr b="0" dirty="0"/>
              <a:t> </a:t>
            </a:r>
            <a:r>
              <a:rPr b="0" dirty="0" err="1"/>
              <a:t>civilās</a:t>
            </a:r>
            <a:r>
              <a:rPr b="0" dirty="0"/>
              <a:t> </a:t>
            </a:r>
            <a:r>
              <a:rPr b="0" dirty="0" err="1"/>
              <a:t>aizsardzības</a:t>
            </a:r>
            <a:r>
              <a:rPr b="0" dirty="0"/>
              <a:t> </a:t>
            </a:r>
            <a:r>
              <a:rPr b="0" dirty="0" err="1"/>
              <a:t>plāns</a:t>
            </a:r>
            <a:r>
              <a:rPr b="0" dirty="0"/>
              <a:t>, un </a:t>
            </a:r>
            <a:r>
              <a:rPr b="0" dirty="0" err="1"/>
              <a:t>tā</a:t>
            </a:r>
            <a:r>
              <a:rPr b="0" dirty="0"/>
              <a:t> </a:t>
            </a:r>
            <a:r>
              <a:rPr b="0" dirty="0" err="1"/>
              <a:t>iekļaušana</a:t>
            </a:r>
            <a:r>
              <a:rPr b="0" dirty="0"/>
              <a:t> BTA </a:t>
            </a:r>
            <a:r>
              <a:rPr b="0" dirty="0" err="1"/>
              <a:t>programmā</a:t>
            </a:r>
            <a:r>
              <a:rPr b="0" dirty="0"/>
              <a:t> </a:t>
            </a:r>
            <a:r>
              <a:rPr b="0" dirty="0" err="1"/>
              <a:t>būtu</a:t>
            </a:r>
            <a:r>
              <a:rPr b="0" dirty="0"/>
              <a:t> </a:t>
            </a:r>
            <a:r>
              <a:rPr b="0" dirty="0" err="1"/>
              <a:t>lieka</a:t>
            </a:r>
            <a:r>
              <a:rPr b="0" dirty="0"/>
              <a:t> </a:t>
            </a:r>
            <a:r>
              <a:rPr b="0" dirty="0" err="1"/>
              <a:t>birokrātija</a:t>
            </a:r>
            <a:r>
              <a:rPr b="0" dirty="0"/>
              <a:t> un </a:t>
            </a:r>
            <a:r>
              <a:rPr b="0" dirty="0" err="1"/>
              <a:t>dublēšana</a:t>
            </a:r>
            <a:r>
              <a:rPr b="0" dirty="0"/>
              <a:t>.</a:t>
            </a:r>
          </a:p>
        </p:txBody>
      </p:sp>
      <p:sp>
        <p:nvSpPr>
          <p:cNvPr id="353" name="Google Shape;313;p14"/>
          <p:cNvSpPr txBox="1"/>
          <p:nvPr/>
        </p:nvSpPr>
        <p:spPr>
          <a:xfrm>
            <a:off x="793788" y="6958814"/>
            <a:ext cx="13042824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Tabulās</a:t>
            </a:r>
            <a:r>
              <a:rPr dirty="0"/>
              <a:t> </a:t>
            </a:r>
            <a:r>
              <a:rPr dirty="0" err="1"/>
              <a:t>redzamas</a:t>
            </a:r>
            <a:r>
              <a:rPr dirty="0"/>
              <a:t> arī </a:t>
            </a:r>
            <a:r>
              <a:rPr dirty="0" err="1"/>
              <a:t>konkrētas</a:t>
            </a:r>
            <a:r>
              <a:rPr dirty="0"/>
              <a:t> </a:t>
            </a:r>
            <a:r>
              <a:rPr dirty="0" err="1"/>
              <a:t>idejas</a:t>
            </a:r>
            <a:r>
              <a:rPr dirty="0"/>
              <a:t> par </a:t>
            </a:r>
            <a:r>
              <a:rPr dirty="0" err="1"/>
              <a:t>bērna</a:t>
            </a:r>
            <a:r>
              <a:rPr dirty="0"/>
              <a:t> </a:t>
            </a:r>
            <a:r>
              <a:rPr dirty="0" err="1"/>
              <a:t>līdzdalības</a:t>
            </a:r>
            <a:r>
              <a:rPr dirty="0"/>
              <a:t> </a:t>
            </a:r>
            <a:r>
              <a:rPr dirty="0" err="1"/>
              <a:t>metodēm</a:t>
            </a:r>
            <a:r>
              <a:rPr dirty="0"/>
              <a:t> un </a:t>
            </a:r>
            <a:r>
              <a:rPr dirty="0" err="1"/>
              <a:t>pamatojumu</a:t>
            </a:r>
            <a:r>
              <a:rPr dirty="0"/>
              <a:t>, </a:t>
            </a:r>
            <a:r>
              <a:rPr dirty="0" err="1"/>
              <a:t>kāpēc</a:t>
            </a:r>
            <a:r>
              <a:rPr dirty="0"/>
              <a:t> </a:t>
            </a:r>
            <a:r>
              <a:rPr dirty="0" err="1"/>
              <a:t>katra</a:t>
            </a:r>
            <a:r>
              <a:rPr dirty="0"/>
              <a:t> </a:t>
            </a:r>
            <a:r>
              <a:rPr dirty="0" err="1"/>
              <a:t>joma</a:t>
            </a:r>
            <a:r>
              <a:rPr dirty="0"/>
              <a:t> ir </a:t>
            </a:r>
            <a:r>
              <a:rPr dirty="0" err="1"/>
              <a:t>svarīga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19;p15"/>
          <p:cNvSpPr txBox="1"/>
          <p:nvPr/>
        </p:nvSpPr>
        <p:spPr>
          <a:xfrm>
            <a:off x="708660" y="495775"/>
            <a:ext cx="9737646" cy="609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6086"/>
              </a:lnSpc>
              <a:defRPr sz="34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BTA p</a:t>
            </a:r>
            <a:r>
              <a:rPr dirty="0" err="1"/>
              <a:t>rogrammas</a:t>
            </a:r>
            <a:r>
              <a:rPr dirty="0"/>
              <a:t> </a:t>
            </a:r>
            <a:r>
              <a:rPr dirty="0" err="1"/>
              <a:t>jom</a:t>
            </a:r>
            <a:r>
              <a:rPr lang="lv-LV" dirty="0" err="1"/>
              <a:t>as</a:t>
            </a:r>
            <a:r>
              <a:rPr lang="lv-LV" dirty="0"/>
              <a:t> </a:t>
            </a:r>
            <a:r>
              <a:rPr dirty="0"/>
              <a:t> un to </a:t>
            </a:r>
            <a:r>
              <a:rPr dirty="0" err="1"/>
              <a:t>integrācija</a:t>
            </a:r>
            <a:r>
              <a:rPr dirty="0"/>
              <a:t> — 1. </a:t>
            </a:r>
            <a:r>
              <a:rPr lang="lv-LV" dirty="0"/>
              <a:t>daļa</a:t>
            </a:r>
            <a:endParaRPr dirty="0">
              <a:solidFill>
                <a:schemeClr val="accent2"/>
              </a:solidFill>
            </a:endParaRPr>
          </a:p>
        </p:txBody>
      </p:sp>
      <p:sp>
        <p:nvSpPr>
          <p:cNvPr id="356" name="Google Shape;320;p15"/>
          <p:cNvSpPr/>
          <p:nvPr/>
        </p:nvSpPr>
        <p:spPr>
          <a:xfrm>
            <a:off x="708659" y="1403864"/>
            <a:ext cx="13213082" cy="6329841"/>
          </a:xfrm>
          <a:prstGeom prst="roundRect">
            <a:avLst>
              <a:gd name="adj" fmla="val 1176"/>
            </a:avLst>
          </a:prstGeom>
          <a:ln>
            <a:solidFill>
              <a:srgbClr val="000000">
                <a:alpha val="7842"/>
              </a:srgbClr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57" name="Google Shape;321;p15"/>
          <p:cNvSpPr/>
          <p:nvPr/>
        </p:nvSpPr>
        <p:spPr>
          <a:xfrm>
            <a:off x="716279" y="1411486"/>
            <a:ext cx="13197841" cy="511018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 dirty="0"/>
          </a:p>
        </p:txBody>
      </p:sp>
      <p:sp>
        <p:nvSpPr>
          <p:cNvPr id="358" name="Google Shape;322;p15"/>
          <p:cNvSpPr txBox="1"/>
          <p:nvPr/>
        </p:nvSpPr>
        <p:spPr>
          <a:xfrm>
            <a:off x="893683" y="1525309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Joma</a:t>
            </a:r>
          </a:p>
        </p:txBody>
      </p:sp>
      <p:sp>
        <p:nvSpPr>
          <p:cNvPr id="359" name="Google Shape;323;p15"/>
          <p:cNvSpPr txBox="1"/>
          <p:nvPr/>
        </p:nvSpPr>
        <p:spPr>
          <a:xfrm>
            <a:off x="3536989" y="1525309"/>
            <a:ext cx="1617704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Iekļaut programmā</a:t>
            </a:r>
          </a:p>
        </p:txBody>
      </p:sp>
      <p:sp>
        <p:nvSpPr>
          <p:cNvPr id="360" name="Google Shape;324;p15"/>
          <p:cNvSpPr txBox="1"/>
          <p:nvPr/>
        </p:nvSpPr>
        <p:spPr>
          <a:xfrm>
            <a:off x="5516641" y="1525309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Kāpēc svarīgi</a:t>
            </a:r>
          </a:p>
        </p:txBody>
      </p:sp>
      <p:sp>
        <p:nvSpPr>
          <p:cNvPr id="361" name="Google Shape;325;p15"/>
          <p:cNvSpPr txBox="1"/>
          <p:nvPr/>
        </p:nvSpPr>
        <p:spPr>
          <a:xfrm>
            <a:off x="10135789" y="1525309"/>
            <a:ext cx="3601166" cy="288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līdzdalības</a:t>
            </a:r>
            <a:r>
              <a:rPr dirty="0"/>
              <a:t> </a:t>
            </a:r>
            <a:r>
              <a:rPr lang="lv-LV" dirty="0"/>
              <a:t>nodrošināšanas </a:t>
            </a:r>
            <a:r>
              <a:rPr dirty="0" err="1"/>
              <a:t>metodes</a:t>
            </a:r>
            <a:endParaRPr dirty="0"/>
          </a:p>
        </p:txBody>
      </p:sp>
      <p:sp>
        <p:nvSpPr>
          <p:cNvPr id="362" name="Google Shape;326;p15"/>
          <p:cNvSpPr/>
          <p:nvPr/>
        </p:nvSpPr>
        <p:spPr>
          <a:xfrm>
            <a:off x="716279" y="1922502"/>
            <a:ext cx="13197841" cy="794387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63" name="Google Shape;327;p15"/>
          <p:cNvSpPr txBox="1"/>
          <p:nvPr/>
        </p:nvSpPr>
        <p:spPr>
          <a:xfrm>
            <a:off x="893683" y="2036326"/>
            <a:ext cx="2281359" cy="534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Demogrāfiskā situācija pašvaldībā</a:t>
            </a:r>
          </a:p>
        </p:txBody>
      </p:sp>
      <p:sp>
        <p:nvSpPr>
          <p:cNvPr id="364" name="Google Shape;328;p15"/>
          <p:cNvSpPr txBox="1"/>
          <p:nvPr/>
        </p:nvSpPr>
        <p:spPr>
          <a:xfrm>
            <a:off x="4072698" y="2044188"/>
            <a:ext cx="591666" cy="2872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65" name="Google Shape;329;p15"/>
          <p:cNvSpPr txBox="1"/>
          <p:nvPr/>
        </p:nvSpPr>
        <p:spPr>
          <a:xfrm>
            <a:off x="5516641" y="2036326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Nosaka vajadzības, pakalpojumu kapacitāti, infrastruktūru</a:t>
            </a:r>
          </a:p>
        </p:txBody>
      </p:sp>
      <p:sp>
        <p:nvSpPr>
          <p:cNvPr id="366" name="Google Shape;330;p15"/>
          <p:cNvSpPr txBox="1"/>
          <p:nvPr/>
        </p:nvSpPr>
        <p:spPr>
          <a:xfrm>
            <a:off x="10135789" y="2036326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Aptaujas par migrāciju, skolēnu plūsma</a:t>
            </a:r>
          </a:p>
        </p:txBody>
      </p:sp>
      <p:sp>
        <p:nvSpPr>
          <p:cNvPr id="367" name="Google Shape;331;p15"/>
          <p:cNvSpPr/>
          <p:nvPr/>
        </p:nvSpPr>
        <p:spPr>
          <a:xfrm>
            <a:off x="716279" y="2716887"/>
            <a:ext cx="13197841" cy="794387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68" name="Google Shape;332;p15"/>
          <p:cNvSpPr txBox="1"/>
          <p:nvPr/>
        </p:nvSpPr>
        <p:spPr>
          <a:xfrm>
            <a:off x="893683" y="2830709"/>
            <a:ext cx="2281359" cy="534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Izglītības sistēma un iespējas pašvaldībā</a:t>
            </a:r>
          </a:p>
        </p:txBody>
      </p:sp>
      <p:sp>
        <p:nvSpPr>
          <p:cNvPr id="369" name="Google Shape;333;p15"/>
          <p:cNvSpPr txBox="1"/>
          <p:nvPr/>
        </p:nvSpPr>
        <p:spPr>
          <a:xfrm>
            <a:off x="4072698" y="2871759"/>
            <a:ext cx="674793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70" name="Google Shape;334;p15"/>
          <p:cNvSpPr txBox="1"/>
          <p:nvPr/>
        </p:nvSpPr>
        <p:spPr>
          <a:xfrm>
            <a:off x="5516641" y="2830709"/>
            <a:ext cx="4257202" cy="534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Skola ir primārā bērna vide, tur pamanāmi daudzi galvenie riski</a:t>
            </a:r>
          </a:p>
        </p:txBody>
      </p:sp>
      <p:sp>
        <p:nvSpPr>
          <p:cNvPr id="371" name="Google Shape;335;p15"/>
          <p:cNvSpPr txBox="1"/>
          <p:nvPr/>
        </p:nvSpPr>
        <p:spPr>
          <a:xfrm>
            <a:off x="10135789" y="2830709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Aptaujas, diskusijas, VIIS dati, jauniešu centri</a:t>
            </a:r>
          </a:p>
        </p:txBody>
      </p:sp>
      <p:sp>
        <p:nvSpPr>
          <p:cNvPr id="372" name="Google Shape;336;p15"/>
          <p:cNvSpPr/>
          <p:nvPr/>
        </p:nvSpPr>
        <p:spPr>
          <a:xfrm>
            <a:off x="716279" y="3511272"/>
            <a:ext cx="13197841" cy="794387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73" name="Google Shape;337;p15"/>
          <p:cNvSpPr txBox="1"/>
          <p:nvPr/>
        </p:nvSpPr>
        <p:spPr>
          <a:xfrm>
            <a:off x="893683" y="3625096"/>
            <a:ext cx="2281359" cy="534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Brīvā laika pavadīšanas iespējas</a:t>
            </a:r>
          </a:p>
        </p:txBody>
      </p:sp>
      <p:sp>
        <p:nvSpPr>
          <p:cNvPr id="374" name="Google Shape;338;p15"/>
          <p:cNvSpPr txBox="1"/>
          <p:nvPr/>
        </p:nvSpPr>
        <p:spPr>
          <a:xfrm>
            <a:off x="4072698" y="3657495"/>
            <a:ext cx="804102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75" name="Google Shape;339;p15"/>
          <p:cNvSpPr txBox="1"/>
          <p:nvPr/>
        </p:nvSpPr>
        <p:spPr>
          <a:xfrm>
            <a:off x="5516641" y="3625096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Profilakse, attīstība, drošība</a:t>
            </a:r>
          </a:p>
        </p:txBody>
      </p:sp>
      <p:sp>
        <p:nvSpPr>
          <p:cNvPr id="376" name="Google Shape;340;p15"/>
          <p:cNvSpPr txBox="1"/>
          <p:nvPr/>
        </p:nvSpPr>
        <p:spPr>
          <a:xfrm>
            <a:off x="10135789" y="3625096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Anketas, skolēnu padomes, vecāku iesaiste</a:t>
            </a:r>
          </a:p>
        </p:txBody>
      </p:sp>
      <p:sp>
        <p:nvSpPr>
          <p:cNvPr id="377" name="Google Shape;341;p15"/>
          <p:cNvSpPr/>
          <p:nvPr/>
        </p:nvSpPr>
        <p:spPr>
          <a:xfrm>
            <a:off x="716279" y="4305656"/>
            <a:ext cx="13197841" cy="794387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78" name="Google Shape;342;p15"/>
          <p:cNvSpPr txBox="1"/>
          <p:nvPr/>
        </p:nvSpPr>
        <p:spPr>
          <a:xfrm>
            <a:off x="893683" y="4419481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Vides pieejamība</a:t>
            </a:r>
          </a:p>
        </p:txBody>
      </p:sp>
      <p:sp>
        <p:nvSpPr>
          <p:cNvPr id="379" name="Google Shape;343;p15"/>
          <p:cNvSpPr txBox="1"/>
          <p:nvPr/>
        </p:nvSpPr>
        <p:spPr>
          <a:xfrm>
            <a:off x="4067948" y="4493295"/>
            <a:ext cx="808852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80" name="Google Shape;344;p15"/>
          <p:cNvSpPr txBox="1"/>
          <p:nvPr/>
        </p:nvSpPr>
        <p:spPr>
          <a:xfrm>
            <a:off x="5516641" y="4419481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Mobilitāte, pieejamība pakalpojumiem</a:t>
            </a:r>
          </a:p>
        </p:txBody>
      </p:sp>
      <p:sp>
        <p:nvSpPr>
          <p:cNvPr id="381" name="Google Shape;345;p15"/>
          <p:cNvSpPr txBox="1"/>
          <p:nvPr/>
        </p:nvSpPr>
        <p:spPr>
          <a:xfrm>
            <a:off x="10135789" y="4269393"/>
            <a:ext cx="3854531" cy="6791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pPr>
              <a:lnSpc>
                <a:spcPct val="130000"/>
              </a:lnSpc>
            </a:pPr>
            <a:r>
              <a:rPr dirty="0" err="1"/>
              <a:t>Pastaigu</a:t>
            </a:r>
            <a:r>
              <a:rPr dirty="0"/>
              <a:t> </a:t>
            </a:r>
            <a:r>
              <a:rPr dirty="0" err="1"/>
              <a:t>maršruti</a:t>
            </a:r>
            <a:r>
              <a:rPr dirty="0"/>
              <a:t>, </a:t>
            </a:r>
            <a:r>
              <a:rPr dirty="0" err="1"/>
              <a:t>problēmzonu</a:t>
            </a:r>
            <a:r>
              <a:rPr dirty="0"/>
              <a:t> </a:t>
            </a:r>
            <a:r>
              <a:rPr dirty="0" err="1"/>
              <a:t>fiksēšana</a:t>
            </a:r>
            <a:r>
              <a:rPr lang="lv-LV" dirty="0"/>
              <a:t> </a:t>
            </a:r>
            <a:r>
              <a:rPr lang="lv-LV" sz="900" dirty="0"/>
              <a:t>(vidē esošas vietas, kas nav drošas bērnam, piemēram, pamestas celtnes, jaunbūves; bojāti rotaļlaukumi; neapgaismoti tuneļi u.tml.),</a:t>
            </a:r>
            <a:r>
              <a:rPr sz="900" dirty="0"/>
              <a:t> </a:t>
            </a:r>
            <a:r>
              <a:rPr dirty="0" err="1"/>
              <a:t>fokusgrupas</a:t>
            </a:r>
            <a:endParaRPr dirty="0"/>
          </a:p>
        </p:txBody>
      </p:sp>
      <p:sp>
        <p:nvSpPr>
          <p:cNvPr id="382" name="Google Shape;346;p15"/>
          <p:cNvSpPr/>
          <p:nvPr/>
        </p:nvSpPr>
        <p:spPr>
          <a:xfrm>
            <a:off x="716279" y="5100042"/>
            <a:ext cx="13197841" cy="518636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83" name="Google Shape;347;p15"/>
          <p:cNvSpPr txBox="1"/>
          <p:nvPr/>
        </p:nvSpPr>
        <p:spPr>
          <a:xfrm>
            <a:off x="893683" y="5213865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Veselības aprūpe</a:t>
            </a:r>
          </a:p>
        </p:txBody>
      </p:sp>
      <p:sp>
        <p:nvSpPr>
          <p:cNvPr id="384" name="Google Shape;348;p15"/>
          <p:cNvSpPr txBox="1"/>
          <p:nvPr/>
        </p:nvSpPr>
        <p:spPr>
          <a:xfrm>
            <a:off x="4067948" y="5150098"/>
            <a:ext cx="748684" cy="287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85" name="Google Shape;349;p15"/>
          <p:cNvSpPr txBox="1"/>
          <p:nvPr/>
        </p:nvSpPr>
        <p:spPr>
          <a:xfrm>
            <a:off x="5516641" y="5213865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Kritiska situācija ar pieejamību, speciālistu kapacitāti</a:t>
            </a:r>
          </a:p>
        </p:txBody>
      </p:sp>
      <p:sp>
        <p:nvSpPr>
          <p:cNvPr id="386" name="Google Shape;350;p15"/>
          <p:cNvSpPr txBox="1"/>
          <p:nvPr/>
        </p:nvSpPr>
        <p:spPr>
          <a:xfrm>
            <a:off x="10135789" y="5213865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Aptaujas</a:t>
            </a:r>
            <a:r>
              <a:rPr dirty="0"/>
              <a:t>, </a:t>
            </a:r>
            <a:r>
              <a:rPr dirty="0" err="1"/>
              <a:t>fokusdiskusijas</a:t>
            </a:r>
            <a:r>
              <a:rPr dirty="0"/>
              <a:t>, </a:t>
            </a:r>
            <a:r>
              <a:rPr dirty="0" err="1"/>
              <a:t>vecāku</a:t>
            </a:r>
            <a:r>
              <a:rPr dirty="0"/>
              <a:t> </a:t>
            </a:r>
            <a:r>
              <a:rPr dirty="0" err="1"/>
              <a:t>aptaujas</a:t>
            </a:r>
            <a:endParaRPr dirty="0"/>
          </a:p>
        </p:txBody>
      </p:sp>
      <p:sp>
        <p:nvSpPr>
          <p:cNvPr id="387" name="Google Shape;351;p15"/>
          <p:cNvSpPr/>
          <p:nvPr/>
        </p:nvSpPr>
        <p:spPr>
          <a:xfrm>
            <a:off x="716279" y="5618676"/>
            <a:ext cx="13197841" cy="794387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88" name="Google Shape;352;p15"/>
          <p:cNvSpPr txBox="1"/>
          <p:nvPr/>
        </p:nvSpPr>
        <p:spPr>
          <a:xfrm>
            <a:off x="893683" y="5809385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Pašvaldības</a:t>
            </a:r>
            <a:r>
              <a:rPr dirty="0"/>
              <a:t> </a:t>
            </a:r>
            <a:r>
              <a:rPr dirty="0" err="1"/>
              <a:t>sociālais</a:t>
            </a:r>
            <a:r>
              <a:rPr dirty="0"/>
              <a:t> </a:t>
            </a:r>
            <a:r>
              <a:rPr dirty="0" err="1"/>
              <a:t>atbalsts</a:t>
            </a:r>
            <a:endParaRPr dirty="0"/>
          </a:p>
        </p:txBody>
      </p:sp>
      <p:sp>
        <p:nvSpPr>
          <p:cNvPr id="389" name="Google Shape;353;p15"/>
          <p:cNvSpPr txBox="1"/>
          <p:nvPr/>
        </p:nvSpPr>
        <p:spPr>
          <a:xfrm>
            <a:off x="4054225" y="5767356"/>
            <a:ext cx="693266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90" name="Google Shape;354;p15"/>
          <p:cNvSpPr txBox="1"/>
          <p:nvPr/>
        </p:nvSpPr>
        <p:spPr>
          <a:xfrm>
            <a:off x="5516641" y="5799999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Pakalpojumi</a:t>
            </a:r>
            <a:r>
              <a:rPr dirty="0"/>
              <a:t>, </a:t>
            </a:r>
            <a:r>
              <a:rPr dirty="0" err="1"/>
              <a:t>subsīdijas</a:t>
            </a:r>
            <a:r>
              <a:rPr dirty="0"/>
              <a:t>, NVO </a:t>
            </a:r>
            <a:r>
              <a:rPr dirty="0" err="1"/>
              <a:t>iesaiste</a:t>
            </a:r>
            <a:endParaRPr dirty="0"/>
          </a:p>
        </p:txBody>
      </p:sp>
      <p:sp>
        <p:nvSpPr>
          <p:cNvPr id="391" name="Google Shape;355;p15"/>
          <p:cNvSpPr txBox="1"/>
          <p:nvPr/>
        </p:nvSpPr>
        <p:spPr>
          <a:xfrm>
            <a:off x="10135789" y="5757681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Mentorēšana</a:t>
            </a:r>
            <a:r>
              <a:rPr dirty="0"/>
              <a:t>, </a:t>
            </a:r>
            <a:r>
              <a:rPr dirty="0" err="1"/>
              <a:t>jauniešu</a:t>
            </a:r>
            <a:r>
              <a:rPr dirty="0"/>
              <a:t> </a:t>
            </a:r>
            <a:r>
              <a:rPr dirty="0" err="1"/>
              <a:t>centri</a:t>
            </a:r>
            <a:endParaRPr dirty="0"/>
          </a:p>
        </p:txBody>
      </p:sp>
      <p:sp>
        <p:nvSpPr>
          <p:cNvPr id="392" name="Google Shape;356;p15"/>
          <p:cNvSpPr/>
          <p:nvPr/>
        </p:nvSpPr>
        <p:spPr>
          <a:xfrm>
            <a:off x="716279" y="6413062"/>
            <a:ext cx="13197841" cy="518636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93" name="Google Shape;357;p15"/>
          <p:cNvSpPr txBox="1"/>
          <p:nvPr/>
        </p:nvSpPr>
        <p:spPr>
          <a:xfrm>
            <a:off x="893683" y="6526886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Ārpusģimenes aprūpe</a:t>
            </a:r>
          </a:p>
        </p:txBody>
      </p:sp>
      <p:sp>
        <p:nvSpPr>
          <p:cNvPr id="394" name="Google Shape;358;p15"/>
          <p:cNvSpPr txBox="1"/>
          <p:nvPr/>
        </p:nvSpPr>
        <p:spPr>
          <a:xfrm>
            <a:off x="4059113" y="6526884"/>
            <a:ext cx="1210502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95" name="Google Shape;359;p15"/>
          <p:cNvSpPr txBox="1"/>
          <p:nvPr/>
        </p:nvSpPr>
        <p:spPr>
          <a:xfrm>
            <a:off x="5516641" y="6526886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Jāplāno atbalsts audžuģimenēm</a:t>
            </a:r>
          </a:p>
        </p:txBody>
      </p:sp>
      <p:sp>
        <p:nvSpPr>
          <p:cNvPr id="396" name="Google Shape;360;p15"/>
          <p:cNvSpPr txBox="1"/>
          <p:nvPr/>
        </p:nvSpPr>
        <p:spPr>
          <a:xfrm>
            <a:off x="10135789" y="6526886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Fokusa grupas, sarunas</a:t>
            </a:r>
          </a:p>
        </p:txBody>
      </p:sp>
      <p:sp>
        <p:nvSpPr>
          <p:cNvPr id="397" name="Google Shape;361;p15"/>
          <p:cNvSpPr/>
          <p:nvPr/>
        </p:nvSpPr>
        <p:spPr>
          <a:xfrm>
            <a:off x="716279" y="6931700"/>
            <a:ext cx="13197841" cy="794387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98" name="Google Shape;362;p15"/>
          <p:cNvSpPr txBox="1"/>
          <p:nvPr/>
        </p:nvSpPr>
        <p:spPr>
          <a:xfrm>
            <a:off x="893683" y="7128596"/>
            <a:ext cx="2281359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Likumpārkāpumi</a:t>
            </a:r>
            <a:r>
              <a:rPr dirty="0"/>
              <a:t> un </a:t>
            </a:r>
            <a:r>
              <a:rPr dirty="0" err="1"/>
              <a:t>prevencija</a:t>
            </a:r>
            <a:endParaRPr dirty="0"/>
          </a:p>
        </p:txBody>
      </p:sp>
      <p:sp>
        <p:nvSpPr>
          <p:cNvPr id="399" name="Google Shape;363;p15"/>
          <p:cNvSpPr txBox="1"/>
          <p:nvPr/>
        </p:nvSpPr>
        <p:spPr>
          <a:xfrm>
            <a:off x="4054225" y="7112641"/>
            <a:ext cx="957623" cy="2872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400" name="Google Shape;364;p15"/>
          <p:cNvSpPr txBox="1"/>
          <p:nvPr/>
        </p:nvSpPr>
        <p:spPr>
          <a:xfrm>
            <a:off x="5516641" y="7110817"/>
            <a:ext cx="425720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Augsts </a:t>
            </a:r>
            <a:r>
              <a:rPr dirty="0" err="1"/>
              <a:t>riska</a:t>
            </a:r>
            <a:r>
              <a:rPr dirty="0"/>
              <a:t> </a:t>
            </a:r>
            <a:r>
              <a:rPr dirty="0" err="1"/>
              <a:t>profils</a:t>
            </a:r>
            <a:endParaRPr dirty="0"/>
          </a:p>
        </p:txBody>
      </p:sp>
      <p:sp>
        <p:nvSpPr>
          <p:cNvPr id="401" name="Google Shape;365;p15"/>
          <p:cNvSpPr txBox="1"/>
          <p:nvPr/>
        </p:nvSpPr>
        <p:spPr>
          <a:xfrm>
            <a:off x="10135789" y="7045521"/>
            <a:ext cx="3601166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962"/>
              </a:lnSpc>
              <a:defRPr sz="13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Fokusgrupas, jauniešu domes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3AD08C-1B35-D4EA-3E62-8A534CFACD10}"/>
              </a:ext>
            </a:extLst>
          </p:cNvPr>
          <p:cNvSpPr txBox="1"/>
          <p:nvPr/>
        </p:nvSpPr>
        <p:spPr>
          <a:xfrm>
            <a:off x="614679" y="1055317"/>
            <a:ext cx="12344576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lv-LV" dirty="0">
                <a:solidFill>
                  <a:srgbClr val="3CAEBD"/>
                </a:solidFill>
              </a:rPr>
              <a:t>Grupu darba laikā dalībnieki analizēja un pēcāk prezentēja viedokli par katru no 16 jomām, zemāk grupu darba saturiskais rezultāts: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371;p16"/>
          <p:cNvSpPr txBox="1"/>
          <p:nvPr/>
        </p:nvSpPr>
        <p:spPr>
          <a:xfrm>
            <a:off x="628174" y="676988"/>
            <a:ext cx="8708350" cy="537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6229"/>
              </a:lnSpc>
              <a:defRPr sz="30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BTA p</a:t>
            </a:r>
            <a:r>
              <a:rPr dirty="0" err="1"/>
              <a:t>rogrammas</a:t>
            </a:r>
            <a:r>
              <a:rPr dirty="0"/>
              <a:t> </a:t>
            </a:r>
            <a:r>
              <a:rPr dirty="0" err="1"/>
              <a:t>jomas</a:t>
            </a:r>
            <a:r>
              <a:rPr dirty="0"/>
              <a:t> un to </a:t>
            </a:r>
            <a:r>
              <a:rPr dirty="0" err="1"/>
              <a:t>integrācija</a:t>
            </a:r>
            <a:r>
              <a:rPr dirty="0"/>
              <a:t> — 2. </a:t>
            </a:r>
            <a:r>
              <a:rPr dirty="0" err="1"/>
              <a:t>daļa</a:t>
            </a:r>
            <a:endParaRPr dirty="0"/>
          </a:p>
        </p:txBody>
      </p:sp>
      <p:sp>
        <p:nvSpPr>
          <p:cNvPr id="404" name="Google Shape;372;p16"/>
          <p:cNvSpPr/>
          <p:nvPr/>
        </p:nvSpPr>
        <p:spPr>
          <a:xfrm>
            <a:off x="628174" y="1481851"/>
            <a:ext cx="13374054" cy="6070761"/>
          </a:xfrm>
          <a:prstGeom prst="roundRect">
            <a:avLst>
              <a:gd name="adj" fmla="val 1087"/>
            </a:avLst>
          </a:prstGeom>
          <a:ln>
            <a:solidFill>
              <a:srgbClr val="000000">
                <a:alpha val="7842"/>
              </a:srgbClr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05" name="Google Shape;373;p16"/>
          <p:cNvSpPr/>
          <p:nvPr/>
        </p:nvSpPr>
        <p:spPr>
          <a:xfrm>
            <a:off x="635792" y="1489470"/>
            <a:ext cx="13358816" cy="454822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06" name="Google Shape;374;p16"/>
          <p:cNvSpPr txBox="1"/>
          <p:nvPr/>
        </p:nvSpPr>
        <p:spPr>
          <a:xfrm>
            <a:off x="792837" y="1591270"/>
            <a:ext cx="2353868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Joma</a:t>
            </a:r>
          </a:p>
        </p:txBody>
      </p:sp>
      <p:sp>
        <p:nvSpPr>
          <p:cNvPr id="407" name="Google Shape;375;p16"/>
          <p:cNvSpPr txBox="1"/>
          <p:nvPr/>
        </p:nvSpPr>
        <p:spPr>
          <a:xfrm>
            <a:off x="3468408" y="1591270"/>
            <a:ext cx="1682116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Iekļaut programmā</a:t>
            </a:r>
          </a:p>
        </p:txBody>
      </p:sp>
      <p:sp>
        <p:nvSpPr>
          <p:cNvPr id="408" name="Google Shape;376;p16"/>
          <p:cNvSpPr txBox="1"/>
          <p:nvPr/>
        </p:nvSpPr>
        <p:spPr>
          <a:xfrm>
            <a:off x="5472231" y="1591270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Kāpēc svarīgi</a:t>
            </a:r>
          </a:p>
        </p:txBody>
      </p:sp>
      <p:sp>
        <p:nvSpPr>
          <p:cNvPr id="409" name="Google Shape;377;p16"/>
          <p:cNvSpPr txBox="1"/>
          <p:nvPr/>
        </p:nvSpPr>
        <p:spPr>
          <a:xfrm>
            <a:off x="10147816" y="1591270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Bērnu līdzdalības metodes</a:t>
            </a:r>
          </a:p>
        </p:txBody>
      </p:sp>
      <p:sp>
        <p:nvSpPr>
          <p:cNvPr id="410" name="Google Shape;378;p16"/>
          <p:cNvSpPr/>
          <p:nvPr/>
        </p:nvSpPr>
        <p:spPr>
          <a:xfrm>
            <a:off x="635792" y="1944291"/>
            <a:ext cx="13358816" cy="454821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11" name="Google Shape;379;p16"/>
          <p:cNvSpPr txBox="1"/>
          <p:nvPr/>
        </p:nvSpPr>
        <p:spPr>
          <a:xfrm>
            <a:off x="792837" y="2046089"/>
            <a:ext cx="2353868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Droša vide</a:t>
            </a:r>
          </a:p>
        </p:txBody>
      </p:sp>
      <p:sp>
        <p:nvSpPr>
          <p:cNvPr id="413" name="Google Shape;381;p16"/>
          <p:cNvSpPr txBox="1"/>
          <p:nvPr/>
        </p:nvSpPr>
        <p:spPr>
          <a:xfrm>
            <a:off x="5472231" y="2046089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Infrastruktūra, drošība</a:t>
            </a:r>
          </a:p>
        </p:txBody>
      </p:sp>
      <p:sp>
        <p:nvSpPr>
          <p:cNvPr id="414" name="Google Shape;382;p16"/>
          <p:cNvSpPr txBox="1"/>
          <p:nvPr/>
        </p:nvSpPr>
        <p:spPr>
          <a:xfrm>
            <a:off x="10147816" y="2046089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Aptaujas, ideju forumi, skolēnu iešana maršrutos</a:t>
            </a:r>
          </a:p>
        </p:txBody>
      </p:sp>
      <p:sp>
        <p:nvSpPr>
          <p:cNvPr id="415" name="Google Shape;383;p16"/>
          <p:cNvSpPr/>
          <p:nvPr/>
        </p:nvSpPr>
        <p:spPr>
          <a:xfrm>
            <a:off x="635792" y="2399108"/>
            <a:ext cx="13358816" cy="706043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16" name="Google Shape;384;p16"/>
          <p:cNvSpPr txBox="1"/>
          <p:nvPr/>
        </p:nvSpPr>
        <p:spPr>
          <a:xfrm>
            <a:off x="792837" y="2500907"/>
            <a:ext cx="2353868" cy="4667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Institūcijas, kas iesaistītas bērnu tiesību aizsardzībā</a:t>
            </a:r>
          </a:p>
        </p:txBody>
      </p:sp>
      <p:sp>
        <p:nvSpPr>
          <p:cNvPr id="418" name="Google Shape;386;p16"/>
          <p:cNvSpPr txBox="1"/>
          <p:nvPr/>
        </p:nvSpPr>
        <p:spPr>
          <a:xfrm>
            <a:off x="5472231" y="2500908"/>
            <a:ext cx="4353880" cy="1934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Sadarbība → sistēma strādā</a:t>
            </a:r>
          </a:p>
        </p:txBody>
      </p:sp>
      <p:sp>
        <p:nvSpPr>
          <p:cNvPr id="419" name="Google Shape;387;p16"/>
          <p:cNvSpPr txBox="1"/>
          <p:nvPr/>
        </p:nvSpPr>
        <p:spPr>
          <a:xfrm>
            <a:off x="10147816" y="2500908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–</a:t>
            </a:r>
          </a:p>
        </p:txBody>
      </p:sp>
      <p:sp>
        <p:nvSpPr>
          <p:cNvPr id="420" name="Google Shape;388;p16"/>
          <p:cNvSpPr/>
          <p:nvPr/>
        </p:nvSpPr>
        <p:spPr>
          <a:xfrm>
            <a:off x="635792" y="3105149"/>
            <a:ext cx="13358816" cy="706044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21" name="Google Shape;389;p16"/>
          <p:cNvSpPr txBox="1"/>
          <p:nvPr/>
        </p:nvSpPr>
        <p:spPr>
          <a:xfrm>
            <a:off x="792837" y="3206948"/>
            <a:ext cx="2353868" cy="4667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Bērnu līdzdalība lēmumu pieņemšanā</a:t>
            </a:r>
          </a:p>
        </p:txBody>
      </p:sp>
      <p:sp>
        <p:nvSpPr>
          <p:cNvPr id="422" name="Google Shape;390;p16"/>
          <p:cNvSpPr txBox="1"/>
          <p:nvPr/>
        </p:nvSpPr>
        <p:spPr>
          <a:xfrm>
            <a:off x="3934713" y="3244597"/>
            <a:ext cx="881919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pPr>
            <a:r>
              <a:rPr lang="lv-LV" b="1" dirty="0">
                <a:solidFill>
                  <a:schemeClr val="accent6"/>
                </a:solidFill>
              </a:rPr>
              <a:t>✔   </a:t>
            </a:r>
            <a:r>
              <a:rPr dirty="0" err="1">
                <a:solidFill>
                  <a:srgbClr val="0F3E71"/>
                </a:solidFill>
              </a:rPr>
              <a:t>Obligāti</a:t>
            </a:r>
            <a:endParaRPr dirty="0">
              <a:solidFill>
                <a:srgbClr val="0F3E71"/>
              </a:solidFill>
            </a:endParaRPr>
          </a:p>
        </p:txBody>
      </p:sp>
      <p:sp>
        <p:nvSpPr>
          <p:cNvPr id="423" name="Google Shape;391;p16"/>
          <p:cNvSpPr txBox="1"/>
          <p:nvPr/>
        </p:nvSpPr>
        <p:spPr>
          <a:xfrm>
            <a:off x="5472231" y="3206948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Risinājumi balstās realitātē</a:t>
            </a:r>
          </a:p>
        </p:txBody>
      </p:sp>
      <p:sp>
        <p:nvSpPr>
          <p:cNvPr id="424" name="Google Shape;392;p16"/>
          <p:cNvSpPr txBox="1"/>
          <p:nvPr/>
        </p:nvSpPr>
        <p:spPr>
          <a:xfrm>
            <a:off x="10147816" y="3206948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Aptaujas, intervijas, sarunas, koprade</a:t>
            </a:r>
          </a:p>
        </p:txBody>
      </p:sp>
      <p:sp>
        <p:nvSpPr>
          <p:cNvPr id="425" name="Google Shape;393;p16"/>
          <p:cNvSpPr/>
          <p:nvPr/>
        </p:nvSpPr>
        <p:spPr>
          <a:xfrm>
            <a:off x="635792" y="3811191"/>
            <a:ext cx="13358816" cy="957264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26" name="Google Shape;394;p16"/>
          <p:cNvSpPr txBox="1"/>
          <p:nvPr/>
        </p:nvSpPr>
        <p:spPr>
          <a:xfrm>
            <a:off x="792837" y="3912989"/>
            <a:ext cx="2353868" cy="755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Sabiedrības un vecāku izglītošana bērnu tiesību jautājumos</a:t>
            </a:r>
          </a:p>
        </p:txBody>
      </p:sp>
      <p:sp>
        <p:nvSpPr>
          <p:cNvPr id="427" name="Google Shape;395;p16"/>
          <p:cNvSpPr txBox="1"/>
          <p:nvPr/>
        </p:nvSpPr>
        <p:spPr>
          <a:xfrm>
            <a:off x="3931868" y="4037827"/>
            <a:ext cx="751940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428" name="Google Shape;396;p16"/>
          <p:cNvSpPr txBox="1"/>
          <p:nvPr/>
        </p:nvSpPr>
        <p:spPr>
          <a:xfrm>
            <a:off x="5472231" y="3912989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Prevencija, attieksme, atbildība</a:t>
            </a:r>
          </a:p>
        </p:txBody>
      </p:sp>
      <p:sp>
        <p:nvSpPr>
          <p:cNvPr id="429" name="Google Shape;397;p16"/>
          <p:cNvSpPr txBox="1"/>
          <p:nvPr/>
        </p:nvSpPr>
        <p:spPr>
          <a:xfrm>
            <a:off x="10147816" y="3912989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Forumi, sarunu telpas, pieredzes stāsti</a:t>
            </a:r>
          </a:p>
        </p:txBody>
      </p:sp>
      <p:sp>
        <p:nvSpPr>
          <p:cNvPr id="430" name="Google Shape;398;p16"/>
          <p:cNvSpPr/>
          <p:nvPr/>
        </p:nvSpPr>
        <p:spPr>
          <a:xfrm>
            <a:off x="635792" y="4768453"/>
            <a:ext cx="13358816" cy="706043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31" name="Google Shape;399;p16"/>
          <p:cNvSpPr txBox="1"/>
          <p:nvPr/>
        </p:nvSpPr>
        <p:spPr>
          <a:xfrm>
            <a:off x="792837" y="4870251"/>
            <a:ext cx="2353868" cy="4667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Jaunatnes nodarbinātības iespējas</a:t>
            </a:r>
          </a:p>
        </p:txBody>
      </p:sp>
      <p:sp>
        <p:nvSpPr>
          <p:cNvPr id="432" name="Google Shape;400;p16"/>
          <p:cNvSpPr txBox="1"/>
          <p:nvPr/>
        </p:nvSpPr>
        <p:spPr>
          <a:xfrm>
            <a:off x="3921961" y="4888634"/>
            <a:ext cx="1014177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433" name="Google Shape;401;p16"/>
          <p:cNvSpPr txBox="1"/>
          <p:nvPr/>
        </p:nvSpPr>
        <p:spPr>
          <a:xfrm>
            <a:off x="5472231" y="4870251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Patstāvība, prasmes, nākotne</a:t>
            </a:r>
          </a:p>
        </p:txBody>
      </p:sp>
      <p:sp>
        <p:nvSpPr>
          <p:cNvPr id="434" name="Google Shape;402;p16"/>
          <p:cNvSpPr txBox="1"/>
          <p:nvPr/>
        </p:nvSpPr>
        <p:spPr>
          <a:xfrm>
            <a:off x="10147816" y="4870251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World Café*, ēnošana, simulācijas</a:t>
            </a:r>
          </a:p>
        </p:txBody>
      </p:sp>
      <p:sp>
        <p:nvSpPr>
          <p:cNvPr id="435" name="Google Shape;403;p16"/>
          <p:cNvSpPr/>
          <p:nvPr/>
        </p:nvSpPr>
        <p:spPr>
          <a:xfrm>
            <a:off x="635792" y="5474494"/>
            <a:ext cx="13358816" cy="454821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36" name="Google Shape;404;p16"/>
          <p:cNvSpPr txBox="1"/>
          <p:nvPr/>
        </p:nvSpPr>
        <p:spPr>
          <a:xfrm>
            <a:off x="792837" y="5576292"/>
            <a:ext cx="2353868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Civilā aizsardzība</a:t>
            </a:r>
          </a:p>
        </p:txBody>
      </p:sp>
      <p:sp>
        <p:nvSpPr>
          <p:cNvPr id="437" name="Google Shape;405;p16"/>
          <p:cNvSpPr txBox="1"/>
          <p:nvPr/>
        </p:nvSpPr>
        <p:spPr>
          <a:xfrm>
            <a:off x="3468408" y="5576292"/>
            <a:ext cx="1682116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pPr>
            <a:r>
              <a:t>❗</a:t>
            </a:r>
            <a:r>
              <a:rPr>
                <a:solidFill>
                  <a:srgbClr val="0F3E71"/>
                </a:solidFill>
              </a:rPr>
              <a:t> Ne atsevišķi</a:t>
            </a:r>
          </a:p>
        </p:txBody>
      </p:sp>
      <p:sp>
        <p:nvSpPr>
          <p:cNvPr id="438" name="Google Shape;406;p16"/>
          <p:cNvSpPr txBox="1"/>
          <p:nvPr/>
        </p:nvSpPr>
        <p:spPr>
          <a:xfrm>
            <a:off x="5472231" y="5576292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Jau dublējas citos plānos</a:t>
            </a:r>
          </a:p>
        </p:txBody>
      </p:sp>
      <p:sp>
        <p:nvSpPr>
          <p:cNvPr id="439" name="Google Shape;407;p16"/>
          <p:cNvSpPr txBox="1"/>
          <p:nvPr/>
        </p:nvSpPr>
        <p:spPr>
          <a:xfrm>
            <a:off x="10147816" y="5525492"/>
            <a:ext cx="3689749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Lomu spēles, plāns ārkārtas situācijā, evakuācijas izmēģinājums</a:t>
            </a:r>
          </a:p>
        </p:txBody>
      </p:sp>
      <p:sp>
        <p:nvSpPr>
          <p:cNvPr id="440" name="Google Shape;408;p16"/>
          <p:cNvSpPr/>
          <p:nvPr/>
        </p:nvSpPr>
        <p:spPr>
          <a:xfrm>
            <a:off x="635792" y="5929312"/>
            <a:ext cx="13358816" cy="454821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41" name="Google Shape;409;p16"/>
          <p:cNvSpPr txBox="1"/>
          <p:nvPr/>
        </p:nvSpPr>
        <p:spPr>
          <a:xfrm>
            <a:off x="792837" y="6031110"/>
            <a:ext cx="2353868" cy="26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Bērni</a:t>
            </a:r>
            <a:r>
              <a:rPr dirty="0"/>
              <a:t> ar </a:t>
            </a:r>
            <a:r>
              <a:rPr dirty="0" err="1"/>
              <a:t>īpašām</a:t>
            </a:r>
            <a:r>
              <a:rPr dirty="0"/>
              <a:t> </a:t>
            </a:r>
            <a:r>
              <a:rPr dirty="0" err="1"/>
              <a:t>vajadzībām</a:t>
            </a:r>
            <a:endParaRPr dirty="0"/>
          </a:p>
        </p:txBody>
      </p:sp>
      <p:sp>
        <p:nvSpPr>
          <p:cNvPr id="442" name="Google Shape;410;p16"/>
          <p:cNvSpPr txBox="1"/>
          <p:nvPr/>
        </p:nvSpPr>
        <p:spPr>
          <a:xfrm>
            <a:off x="3468408" y="6031110"/>
            <a:ext cx="1014177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pPr>
            <a:r>
              <a:rPr lang="lv-LV" b="1" dirty="0">
                <a:solidFill>
                  <a:schemeClr val="accent6"/>
                </a:solidFill>
              </a:rPr>
              <a:t>✔  </a:t>
            </a:r>
            <a:r>
              <a:rPr dirty="0" err="1">
                <a:solidFill>
                  <a:srgbClr val="0F3E71"/>
                </a:solidFill>
              </a:rPr>
              <a:t>Integrēt</a:t>
            </a:r>
            <a:endParaRPr dirty="0">
              <a:solidFill>
                <a:srgbClr val="0F3E71"/>
              </a:solidFill>
            </a:endParaRPr>
          </a:p>
        </p:txBody>
      </p:sp>
      <p:sp>
        <p:nvSpPr>
          <p:cNvPr id="443" name="Google Shape;411;p16"/>
          <p:cNvSpPr txBox="1"/>
          <p:nvPr/>
        </p:nvSpPr>
        <p:spPr>
          <a:xfrm>
            <a:off x="5472231" y="6031110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Jābūt integrētam katrā jomas analīzē</a:t>
            </a:r>
          </a:p>
        </p:txBody>
      </p:sp>
      <p:sp>
        <p:nvSpPr>
          <p:cNvPr id="444" name="Google Shape;412;p16"/>
          <p:cNvSpPr txBox="1"/>
          <p:nvPr/>
        </p:nvSpPr>
        <p:spPr>
          <a:xfrm>
            <a:off x="10147816" y="6031110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World Café, 1:1 intervijas</a:t>
            </a:r>
          </a:p>
        </p:txBody>
      </p:sp>
      <p:sp>
        <p:nvSpPr>
          <p:cNvPr id="445" name="Google Shape;413;p16"/>
          <p:cNvSpPr/>
          <p:nvPr/>
        </p:nvSpPr>
        <p:spPr>
          <a:xfrm>
            <a:off x="635792" y="6384130"/>
            <a:ext cx="13358816" cy="454821"/>
          </a:xfrm>
          <a:prstGeom prst="rect">
            <a:avLst/>
          </a:prstGeom>
          <a:solidFill>
            <a:srgbClr val="FFFFFF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46" name="Google Shape;414;p16"/>
          <p:cNvSpPr txBox="1"/>
          <p:nvPr/>
        </p:nvSpPr>
        <p:spPr>
          <a:xfrm>
            <a:off x="792837" y="6485930"/>
            <a:ext cx="2353868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Cilvēktirdzniecība</a:t>
            </a:r>
          </a:p>
        </p:txBody>
      </p:sp>
      <p:sp>
        <p:nvSpPr>
          <p:cNvPr id="447" name="Google Shape;415;p16"/>
          <p:cNvSpPr txBox="1"/>
          <p:nvPr/>
        </p:nvSpPr>
        <p:spPr>
          <a:xfrm>
            <a:off x="3468408" y="6485930"/>
            <a:ext cx="1682116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pPr>
            <a:r>
              <a:rPr lang="lv-LV" b="1" dirty="0">
                <a:solidFill>
                  <a:schemeClr val="accent6"/>
                </a:solidFill>
              </a:rPr>
              <a:t>✔ </a:t>
            </a:r>
            <a:r>
              <a:rPr dirty="0">
                <a:solidFill>
                  <a:srgbClr val="0F3E71"/>
                </a:solidFill>
              </a:rPr>
              <a:t> </a:t>
            </a:r>
            <a:r>
              <a:rPr dirty="0" err="1">
                <a:solidFill>
                  <a:srgbClr val="0F3E71"/>
                </a:solidFill>
              </a:rPr>
              <a:t>kā</a:t>
            </a:r>
            <a:r>
              <a:rPr dirty="0">
                <a:solidFill>
                  <a:srgbClr val="0F3E71"/>
                </a:solidFill>
              </a:rPr>
              <a:t> </a:t>
            </a:r>
            <a:r>
              <a:rPr dirty="0" err="1">
                <a:solidFill>
                  <a:srgbClr val="0F3E71"/>
                </a:solidFill>
              </a:rPr>
              <a:t>apakštēma</a:t>
            </a:r>
            <a:endParaRPr dirty="0">
              <a:solidFill>
                <a:srgbClr val="0F3E71"/>
              </a:solidFill>
            </a:endParaRPr>
          </a:p>
        </p:txBody>
      </p:sp>
      <p:sp>
        <p:nvSpPr>
          <p:cNvPr id="448" name="Google Shape;416;p16"/>
          <p:cNvSpPr txBox="1"/>
          <p:nvPr/>
        </p:nvSpPr>
        <p:spPr>
          <a:xfrm>
            <a:off x="5472231" y="6485930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Riska grupa — pusaudži</a:t>
            </a:r>
          </a:p>
        </p:txBody>
      </p:sp>
      <p:sp>
        <p:nvSpPr>
          <p:cNvPr id="449" name="Google Shape;417;p16"/>
          <p:cNvSpPr txBox="1"/>
          <p:nvPr/>
        </p:nvSpPr>
        <p:spPr>
          <a:xfrm>
            <a:off x="10147816" y="6485930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Sarunas, sociālo tīklu kampaņas</a:t>
            </a:r>
          </a:p>
        </p:txBody>
      </p:sp>
      <p:sp>
        <p:nvSpPr>
          <p:cNvPr id="450" name="Google Shape;418;p16"/>
          <p:cNvSpPr/>
          <p:nvPr/>
        </p:nvSpPr>
        <p:spPr>
          <a:xfrm>
            <a:off x="635792" y="6838949"/>
            <a:ext cx="13358816" cy="706044"/>
          </a:xfrm>
          <a:prstGeom prst="rect">
            <a:avLst/>
          </a:prstGeom>
          <a:solidFill>
            <a:srgbClr val="000000">
              <a:alpha val="3921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51" name="Google Shape;419;p16"/>
          <p:cNvSpPr txBox="1"/>
          <p:nvPr/>
        </p:nvSpPr>
        <p:spPr>
          <a:xfrm>
            <a:off x="792836" y="6940746"/>
            <a:ext cx="3053949" cy="56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Diskutējot tika apskatīta arī 17. joma: </a:t>
            </a:r>
          </a:p>
          <a:p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seksuālās</a:t>
            </a:r>
            <a:r>
              <a:rPr dirty="0"/>
              <a:t> </a:t>
            </a:r>
            <a:r>
              <a:rPr dirty="0" err="1"/>
              <a:t>izmantošanas</a:t>
            </a:r>
            <a:r>
              <a:rPr dirty="0"/>
              <a:t> </a:t>
            </a:r>
            <a:r>
              <a:rPr dirty="0" err="1"/>
              <a:t>prevences</a:t>
            </a:r>
            <a:r>
              <a:rPr dirty="0"/>
              <a:t> </a:t>
            </a:r>
            <a:r>
              <a:rPr dirty="0" err="1"/>
              <a:t>plāns</a:t>
            </a:r>
            <a:endParaRPr dirty="0"/>
          </a:p>
        </p:txBody>
      </p:sp>
      <p:sp>
        <p:nvSpPr>
          <p:cNvPr id="452" name="Google Shape;420;p16"/>
          <p:cNvSpPr txBox="1"/>
          <p:nvPr/>
        </p:nvSpPr>
        <p:spPr>
          <a:xfrm>
            <a:off x="3468408" y="6940746"/>
            <a:ext cx="1682116" cy="26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62500"/>
              </a:lnSpc>
              <a:defRPr sz="1200">
                <a:latin typeface="Inter"/>
                <a:ea typeface="Inter"/>
                <a:cs typeface="Inter"/>
                <a:sym typeface="Inter"/>
              </a:defRPr>
            </a:pPr>
            <a:r>
              <a:rPr lang="lv-LV" b="1" dirty="0">
                <a:solidFill>
                  <a:schemeClr val="accent6"/>
                </a:solidFill>
              </a:rPr>
              <a:t>✔ </a:t>
            </a:r>
            <a:r>
              <a:rPr dirty="0" err="1">
                <a:solidFill>
                  <a:srgbClr val="0F3E71"/>
                </a:solidFill>
              </a:rPr>
              <a:t>kā</a:t>
            </a:r>
            <a:r>
              <a:rPr dirty="0">
                <a:solidFill>
                  <a:srgbClr val="0F3E71"/>
                </a:solidFill>
              </a:rPr>
              <a:t> </a:t>
            </a:r>
            <a:r>
              <a:rPr dirty="0" err="1">
                <a:solidFill>
                  <a:srgbClr val="0F3E71"/>
                </a:solidFill>
              </a:rPr>
              <a:t>apakštēma</a:t>
            </a:r>
            <a:endParaRPr dirty="0">
              <a:solidFill>
                <a:srgbClr val="0F3E71"/>
              </a:solidFill>
            </a:endParaRPr>
          </a:p>
        </p:txBody>
      </p:sp>
      <p:sp>
        <p:nvSpPr>
          <p:cNvPr id="453" name="Google Shape;421;p16"/>
          <p:cNvSpPr txBox="1"/>
          <p:nvPr/>
        </p:nvSpPr>
        <p:spPr>
          <a:xfrm>
            <a:off x="5472231" y="6940746"/>
            <a:ext cx="4353880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Riska grupa — pusaudži</a:t>
            </a:r>
          </a:p>
        </p:txBody>
      </p:sp>
      <p:sp>
        <p:nvSpPr>
          <p:cNvPr id="454" name="Google Shape;422;p16"/>
          <p:cNvSpPr txBox="1"/>
          <p:nvPr/>
        </p:nvSpPr>
        <p:spPr>
          <a:xfrm>
            <a:off x="10147816" y="6940746"/>
            <a:ext cx="3689749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2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Sarunas, sociālo tīklu kampaņas</a:t>
            </a:r>
          </a:p>
        </p:txBody>
      </p:sp>
      <p:sp>
        <p:nvSpPr>
          <p:cNvPr id="455" name="*https://theworldcafe.com/key-concepts-resources/world-cafe-method/"/>
          <p:cNvSpPr txBox="1"/>
          <p:nvPr/>
        </p:nvSpPr>
        <p:spPr>
          <a:xfrm>
            <a:off x="664069" y="7675162"/>
            <a:ext cx="5608386" cy="288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>
                <a:solidFill>
                  <a:schemeClr val="accent3">
                    <a:lumOff val="-12941"/>
                  </a:schemeClr>
                </a:solidFill>
              </a:defRPr>
            </a:lvl1pPr>
          </a:lstStyle>
          <a:p>
            <a:r>
              <a:rPr dirty="0"/>
              <a:t>*https://theworldcafe.com/key-concepts-resources/world-cafe-method/</a:t>
            </a:r>
          </a:p>
        </p:txBody>
      </p:sp>
      <p:sp>
        <p:nvSpPr>
          <p:cNvPr id="2" name="Google Shape;348;p15">
            <a:extLst>
              <a:ext uri="{FF2B5EF4-FFF2-40B4-BE49-F238E27FC236}">
                <a16:creationId xmlns:a16="http://schemas.microsoft.com/office/drawing/2014/main" id="{E6EAD35A-2A5F-2603-1A54-F3527FE94876}"/>
              </a:ext>
            </a:extLst>
          </p:cNvPr>
          <p:cNvSpPr txBox="1"/>
          <p:nvPr/>
        </p:nvSpPr>
        <p:spPr>
          <a:xfrm>
            <a:off x="3935124" y="2017736"/>
            <a:ext cx="748684" cy="287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  <p:sp>
        <p:nvSpPr>
          <p:cNvPr id="3" name="Google Shape;348;p15">
            <a:extLst>
              <a:ext uri="{FF2B5EF4-FFF2-40B4-BE49-F238E27FC236}">
                <a16:creationId xmlns:a16="http://schemas.microsoft.com/office/drawing/2014/main" id="{4B4CE891-ED51-45BA-01BE-8B8259773986}"/>
              </a:ext>
            </a:extLst>
          </p:cNvPr>
          <p:cNvSpPr txBox="1"/>
          <p:nvPr/>
        </p:nvSpPr>
        <p:spPr>
          <a:xfrm>
            <a:off x="3935124" y="2573088"/>
            <a:ext cx="748684" cy="2872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962"/>
              </a:lnSpc>
              <a:defRPr sz="1300"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b="1" dirty="0">
                <a:solidFill>
                  <a:schemeClr val="accent6"/>
                </a:solidFill>
              </a:rPr>
              <a:t>✔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28;p17"/>
          <p:cNvSpPr txBox="1"/>
          <p:nvPr/>
        </p:nvSpPr>
        <p:spPr>
          <a:xfrm>
            <a:off x="793789" y="1291709"/>
            <a:ext cx="13042824" cy="6901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Galvenais</a:t>
            </a:r>
            <a:r>
              <a:rPr dirty="0"/>
              <a:t> </a:t>
            </a:r>
            <a:r>
              <a:rPr dirty="0" err="1"/>
              <a:t>secinājums</a:t>
            </a:r>
            <a:r>
              <a:rPr dirty="0"/>
              <a:t>: </a:t>
            </a:r>
            <a:r>
              <a:rPr lang="lv-LV" dirty="0"/>
              <a:t> </a:t>
            </a:r>
            <a:r>
              <a:rPr dirty="0" err="1"/>
              <a:t>Kapacitātes</a:t>
            </a:r>
            <a:r>
              <a:rPr dirty="0"/>
              <a:t> un </a:t>
            </a:r>
            <a:r>
              <a:rPr dirty="0" err="1"/>
              <a:t>izpratnes</a:t>
            </a:r>
            <a:r>
              <a:rPr dirty="0"/>
              <a:t> </a:t>
            </a:r>
            <a:r>
              <a:rPr dirty="0" err="1"/>
              <a:t>trūkumi</a:t>
            </a:r>
            <a:endParaRPr dirty="0"/>
          </a:p>
        </p:txBody>
      </p:sp>
      <p:sp>
        <p:nvSpPr>
          <p:cNvPr id="458" name="Google Shape;429;p17"/>
          <p:cNvSpPr/>
          <p:nvPr/>
        </p:nvSpPr>
        <p:spPr>
          <a:xfrm>
            <a:off x="793790" y="2928697"/>
            <a:ext cx="6422231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59" name="Google Shape;430;p17"/>
          <p:cNvSpPr txBox="1"/>
          <p:nvPr/>
        </p:nvSpPr>
        <p:spPr>
          <a:xfrm>
            <a:off x="999767" y="3134678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Analīzes veikšana</a:t>
            </a:r>
          </a:p>
        </p:txBody>
      </p:sp>
      <p:sp>
        <p:nvSpPr>
          <p:cNvPr id="460" name="Google Shape;431;p17"/>
          <p:cNvSpPr txBox="1"/>
          <p:nvPr/>
        </p:nvSpPr>
        <p:spPr>
          <a:xfrm>
            <a:off x="999767" y="3563897"/>
            <a:ext cx="6010278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Zema izpratne par to, kā veikt un organizēt jomu analīzi pašvaldības kontekstā</a:t>
            </a:r>
          </a:p>
        </p:txBody>
      </p:sp>
      <p:sp>
        <p:nvSpPr>
          <p:cNvPr id="461" name="Google Shape;432;p17"/>
          <p:cNvSpPr/>
          <p:nvPr/>
        </p:nvSpPr>
        <p:spPr>
          <a:xfrm>
            <a:off x="7414379" y="2928697"/>
            <a:ext cx="6422233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62" name="Google Shape;433;p17"/>
          <p:cNvSpPr txBox="1"/>
          <p:nvPr/>
        </p:nvSpPr>
        <p:spPr>
          <a:xfrm>
            <a:off x="7620357" y="3134678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Datu darbs</a:t>
            </a:r>
          </a:p>
        </p:txBody>
      </p:sp>
      <p:sp>
        <p:nvSpPr>
          <p:cNvPr id="463" name="Google Shape;434;p17"/>
          <p:cNvSpPr txBox="1"/>
          <p:nvPr/>
        </p:nvSpPr>
        <p:spPr>
          <a:xfrm>
            <a:off x="7620357" y="3563897"/>
            <a:ext cx="6010277" cy="59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Nepietiekamas zināšanas par to, kā strādāt ar datiem, tos interpretēt un analizēt</a:t>
            </a:r>
          </a:p>
        </p:txBody>
      </p:sp>
      <p:sp>
        <p:nvSpPr>
          <p:cNvPr id="464" name="Google Shape;435;p17"/>
          <p:cNvSpPr/>
          <p:nvPr/>
        </p:nvSpPr>
        <p:spPr>
          <a:xfrm>
            <a:off x="793790" y="4603312"/>
            <a:ext cx="6422231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65" name="Google Shape;436;p17"/>
          <p:cNvSpPr txBox="1"/>
          <p:nvPr/>
        </p:nvSpPr>
        <p:spPr>
          <a:xfrm>
            <a:off x="999767" y="4809292"/>
            <a:ext cx="2480908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Sasaiste ar rīcībām</a:t>
            </a:r>
          </a:p>
        </p:txBody>
      </p:sp>
      <p:sp>
        <p:nvSpPr>
          <p:cNvPr id="466" name="Google Shape;437;p17"/>
          <p:cNvSpPr txBox="1"/>
          <p:nvPr/>
        </p:nvSpPr>
        <p:spPr>
          <a:xfrm>
            <a:off x="999767" y="5238512"/>
            <a:ext cx="6010278" cy="59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Grūtības sasaistīt analīzes rezultātus ar faktiskiem, praktiski īstenojamiem risinājumiem</a:t>
            </a:r>
          </a:p>
        </p:txBody>
      </p:sp>
      <p:sp>
        <p:nvSpPr>
          <p:cNvPr id="467" name="Google Shape;438;p17"/>
          <p:cNvSpPr/>
          <p:nvPr/>
        </p:nvSpPr>
        <p:spPr>
          <a:xfrm>
            <a:off x="7414379" y="4603312"/>
            <a:ext cx="6422233" cy="1476258"/>
          </a:xfrm>
          <a:prstGeom prst="roundRect">
            <a:avLst>
              <a:gd name="adj" fmla="val 5647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68" name="Google Shape;439;p17"/>
          <p:cNvSpPr txBox="1"/>
          <p:nvPr/>
        </p:nvSpPr>
        <p:spPr>
          <a:xfrm>
            <a:off x="7620357" y="4809292"/>
            <a:ext cx="2551154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Risinājumu ieviešana</a:t>
            </a:r>
          </a:p>
        </p:txBody>
      </p:sp>
      <p:sp>
        <p:nvSpPr>
          <p:cNvPr id="469" name="Google Shape;440;p17"/>
          <p:cNvSpPr txBox="1"/>
          <p:nvPr/>
        </p:nvSpPr>
        <p:spPr>
          <a:xfrm>
            <a:off x="7620357" y="5238512"/>
            <a:ext cx="6010277" cy="597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Nepietiekama kapacitāte koordinēt un panākt identificēto risinājumu faktisko ieviešanu</a:t>
            </a:r>
          </a:p>
        </p:txBody>
      </p:sp>
      <p:sp>
        <p:nvSpPr>
          <p:cNvPr id="470" name="Google Shape;441;p17"/>
          <p:cNvSpPr txBox="1"/>
          <p:nvPr/>
        </p:nvSpPr>
        <p:spPr>
          <a:xfrm>
            <a:off x="892967" y="6714770"/>
            <a:ext cx="1304282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Šie</a:t>
            </a:r>
            <a:r>
              <a:rPr dirty="0"/>
              <a:t> </a:t>
            </a:r>
            <a:r>
              <a:rPr dirty="0" err="1"/>
              <a:t>trūkumi</a:t>
            </a:r>
            <a:r>
              <a:rPr dirty="0"/>
              <a:t> ir </a:t>
            </a:r>
            <a:r>
              <a:rPr dirty="0" err="1"/>
              <a:t>sistemātiski</a:t>
            </a:r>
            <a:r>
              <a:rPr dirty="0"/>
              <a:t> un </a:t>
            </a:r>
            <a:r>
              <a:rPr dirty="0" err="1"/>
              <a:t>ietekmē</a:t>
            </a:r>
            <a:r>
              <a:rPr dirty="0"/>
              <a:t> </a:t>
            </a:r>
            <a:r>
              <a:rPr dirty="0" err="1"/>
              <a:t>visu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izstrādes</a:t>
            </a:r>
            <a:r>
              <a:rPr dirty="0"/>
              <a:t> </a:t>
            </a:r>
            <a:r>
              <a:rPr dirty="0" err="1"/>
              <a:t>procesu</a:t>
            </a:r>
            <a:r>
              <a:rPr dirty="0"/>
              <a:t> — no </a:t>
            </a:r>
            <a:r>
              <a:rPr dirty="0" err="1"/>
              <a:t>sākotnējās</a:t>
            </a:r>
            <a:r>
              <a:rPr dirty="0"/>
              <a:t> </a:t>
            </a:r>
            <a:r>
              <a:rPr dirty="0" err="1"/>
              <a:t>situācijas</a:t>
            </a:r>
            <a:r>
              <a:rPr dirty="0"/>
              <a:t> </a:t>
            </a:r>
            <a:r>
              <a:rPr dirty="0" err="1"/>
              <a:t>analīzes</a:t>
            </a:r>
            <a:r>
              <a:rPr dirty="0"/>
              <a:t> </a:t>
            </a:r>
            <a:r>
              <a:rPr dirty="0" err="1"/>
              <a:t>līdz</a:t>
            </a:r>
            <a:r>
              <a:rPr dirty="0"/>
              <a:t> </a:t>
            </a:r>
            <a:r>
              <a:rPr dirty="0" err="1"/>
              <a:t>rīcību</a:t>
            </a:r>
            <a:r>
              <a:rPr dirty="0"/>
              <a:t> </a:t>
            </a:r>
            <a:r>
              <a:rPr dirty="0" err="1"/>
              <a:t>plānošanai</a:t>
            </a:r>
            <a:r>
              <a:rPr dirty="0"/>
              <a:t> un </a:t>
            </a:r>
            <a:r>
              <a:rPr dirty="0" err="1"/>
              <a:t>ieviešanai</a:t>
            </a:r>
            <a:r>
              <a:rPr dirty="0"/>
              <a:t>. </a:t>
            </a:r>
            <a:br>
              <a:rPr lang="lv-LV" dirty="0"/>
            </a:br>
            <a:r>
              <a:rPr lang="lv-LV" dirty="0"/>
              <a:t>BTA </a:t>
            </a:r>
            <a:r>
              <a:rPr lang="lv-LV" dirty="0" err="1"/>
              <a:t>pogrammas</a:t>
            </a:r>
            <a:r>
              <a:rPr lang="lv-LV" dirty="0"/>
              <a:t> izstrādes v</a:t>
            </a:r>
            <a:r>
              <a:rPr dirty="0" err="1"/>
              <a:t>adlīnijām</a:t>
            </a:r>
            <a:r>
              <a:rPr dirty="0"/>
              <a:t> </a:t>
            </a:r>
            <a:r>
              <a:rPr dirty="0" err="1"/>
              <a:t>jānodrošina</a:t>
            </a:r>
            <a:r>
              <a:rPr dirty="0"/>
              <a:t> </a:t>
            </a:r>
            <a:r>
              <a:rPr dirty="0" err="1"/>
              <a:t>konkrēti</a:t>
            </a:r>
            <a:r>
              <a:rPr dirty="0"/>
              <a:t> </a:t>
            </a:r>
            <a:r>
              <a:rPr dirty="0" err="1"/>
              <a:t>rīki</a:t>
            </a:r>
            <a:r>
              <a:rPr dirty="0"/>
              <a:t>, </a:t>
            </a:r>
            <a:r>
              <a:rPr dirty="0" err="1"/>
              <a:t>metodika</a:t>
            </a:r>
            <a:r>
              <a:rPr dirty="0"/>
              <a:t> un </a:t>
            </a:r>
            <a:r>
              <a:rPr dirty="0" err="1"/>
              <a:t>praktiski</a:t>
            </a:r>
            <a:r>
              <a:rPr dirty="0"/>
              <a:t> </a:t>
            </a:r>
            <a:r>
              <a:rPr dirty="0" err="1"/>
              <a:t>piemēri</a:t>
            </a:r>
            <a:r>
              <a:rPr dirty="0"/>
              <a:t>, lai </a:t>
            </a:r>
            <a:r>
              <a:rPr dirty="0" err="1"/>
              <a:t>pašvaldības</a:t>
            </a:r>
            <a:r>
              <a:rPr dirty="0"/>
              <a:t> </a:t>
            </a:r>
            <a:r>
              <a:rPr dirty="0" err="1"/>
              <a:t>varētu</a:t>
            </a:r>
            <a:r>
              <a:rPr dirty="0"/>
              <a:t> </a:t>
            </a:r>
            <a:r>
              <a:rPr dirty="0" err="1"/>
              <a:t>pārvarēt</a:t>
            </a:r>
            <a:r>
              <a:rPr dirty="0"/>
              <a:t> </a:t>
            </a:r>
            <a:r>
              <a:rPr dirty="0" err="1"/>
              <a:t>šos</a:t>
            </a:r>
            <a:r>
              <a:rPr dirty="0"/>
              <a:t> </a:t>
            </a:r>
            <a:r>
              <a:rPr dirty="0" err="1"/>
              <a:t>izaicinājumus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47;p18"/>
          <p:cNvSpPr txBox="1"/>
          <p:nvPr/>
        </p:nvSpPr>
        <p:spPr>
          <a:xfrm>
            <a:off x="405356" y="581566"/>
            <a:ext cx="14002328" cy="570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5352"/>
              </a:lnSpc>
              <a:defRPr sz="35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sz="2000" b="0" dirty="0"/>
              <a:t>BTA programmas izstrādes </a:t>
            </a:r>
            <a:r>
              <a:rPr lang="lv-LV" sz="3200" dirty="0"/>
              <a:t>VADLĪNIJU ieteikumi, kas būtu atbalstoši</a:t>
            </a:r>
            <a:r>
              <a:rPr sz="3200" dirty="0"/>
              <a:t> </a:t>
            </a:r>
            <a:r>
              <a:rPr sz="3200" dirty="0" err="1"/>
              <a:t>jomu</a:t>
            </a:r>
            <a:r>
              <a:rPr sz="3200" dirty="0"/>
              <a:t> </a:t>
            </a:r>
            <a:r>
              <a:rPr lang="lv-LV" sz="3200" dirty="0"/>
              <a:t>satura veidošanai:</a:t>
            </a:r>
            <a:endParaRPr sz="3200" dirty="0"/>
          </a:p>
        </p:txBody>
      </p:sp>
      <p:sp>
        <p:nvSpPr>
          <p:cNvPr id="473" name="Google Shape;448;p18"/>
          <p:cNvSpPr/>
          <p:nvPr/>
        </p:nvSpPr>
        <p:spPr>
          <a:xfrm>
            <a:off x="730925" y="1729264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74" name="Google Shape;449;p18"/>
          <p:cNvSpPr txBox="1"/>
          <p:nvPr/>
        </p:nvSpPr>
        <p:spPr>
          <a:xfrm>
            <a:off x="921186" y="1919526"/>
            <a:ext cx="3860484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Demogrāfiskā situācija pašvaldībā</a:t>
            </a:r>
          </a:p>
        </p:txBody>
      </p:sp>
      <p:sp>
        <p:nvSpPr>
          <p:cNvPr id="475" name="Google Shape;450;p18"/>
          <p:cNvSpPr txBox="1"/>
          <p:nvPr/>
        </p:nvSpPr>
        <p:spPr>
          <a:xfrm>
            <a:off x="921185" y="2314575"/>
            <a:ext cx="6112435" cy="215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D</a:t>
            </a:r>
            <a:r>
              <a:rPr dirty="0" err="1"/>
              <a:t>atu</a:t>
            </a:r>
            <a:r>
              <a:rPr dirty="0"/>
              <a:t> </a:t>
            </a:r>
            <a:r>
              <a:rPr dirty="0" err="1"/>
              <a:t>avoti</a:t>
            </a:r>
            <a:r>
              <a:rPr dirty="0"/>
              <a:t> (</a:t>
            </a:r>
            <a:r>
              <a:rPr dirty="0" err="1"/>
              <a:t>dzimstība</a:t>
            </a:r>
            <a:r>
              <a:rPr dirty="0"/>
              <a:t>, </a:t>
            </a:r>
            <a:r>
              <a:rPr dirty="0" err="1"/>
              <a:t>migrācija</a:t>
            </a:r>
            <a:r>
              <a:rPr dirty="0"/>
              <a:t>, </a:t>
            </a:r>
            <a:r>
              <a:rPr dirty="0" err="1"/>
              <a:t>vecumstruktūra</a:t>
            </a:r>
            <a:r>
              <a:rPr dirty="0"/>
              <a:t>)</a:t>
            </a:r>
          </a:p>
        </p:txBody>
      </p:sp>
      <p:sp>
        <p:nvSpPr>
          <p:cNvPr id="476" name="Google Shape;451;p18"/>
          <p:cNvSpPr txBox="1"/>
          <p:nvPr/>
        </p:nvSpPr>
        <p:spPr>
          <a:xfrm>
            <a:off x="921185" y="2670929"/>
            <a:ext cx="6112435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interpretēt</a:t>
            </a:r>
            <a:r>
              <a:rPr dirty="0"/>
              <a:t> tendences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477" name="Google Shape;452;p18"/>
          <p:cNvSpPr txBox="1"/>
          <p:nvPr/>
        </p:nvSpPr>
        <p:spPr>
          <a:xfrm>
            <a:off x="921185" y="3027283"/>
            <a:ext cx="6112435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no </a:t>
            </a:r>
            <a:r>
              <a:rPr dirty="0" err="1"/>
              <a:t>datiem</a:t>
            </a:r>
            <a:r>
              <a:rPr dirty="0"/>
              <a:t> </a:t>
            </a:r>
            <a:r>
              <a:rPr dirty="0" err="1"/>
              <a:t>izsecināt</a:t>
            </a:r>
            <a:r>
              <a:rPr dirty="0"/>
              <a:t> </a:t>
            </a:r>
            <a:r>
              <a:rPr dirty="0" err="1"/>
              <a:t>rīcības</a:t>
            </a:r>
            <a:r>
              <a:rPr dirty="0"/>
              <a:t> </a:t>
            </a:r>
            <a:r>
              <a:rPr dirty="0" err="1"/>
              <a:t>virzienus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478" name="Google Shape;453;p18"/>
          <p:cNvSpPr/>
          <p:nvPr/>
        </p:nvSpPr>
        <p:spPr>
          <a:xfrm>
            <a:off x="7406520" y="1729264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79" name="Google Shape;454;p18"/>
          <p:cNvSpPr txBox="1"/>
          <p:nvPr/>
        </p:nvSpPr>
        <p:spPr>
          <a:xfrm>
            <a:off x="7596782" y="1919526"/>
            <a:ext cx="4605935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Izglītības sistēma un iespējas pašvaldībā</a:t>
            </a:r>
          </a:p>
        </p:txBody>
      </p:sp>
      <p:sp>
        <p:nvSpPr>
          <p:cNvPr id="480" name="Google Shape;455;p18"/>
          <p:cNvSpPr txBox="1"/>
          <p:nvPr/>
        </p:nvSpPr>
        <p:spPr>
          <a:xfrm>
            <a:off x="7596782" y="2314575"/>
            <a:ext cx="6112433" cy="215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Kritēriji problēmu identificēšanai</a:t>
            </a:r>
          </a:p>
        </p:txBody>
      </p:sp>
      <p:sp>
        <p:nvSpPr>
          <p:cNvPr id="481" name="Google Shape;456;p18"/>
          <p:cNvSpPr txBox="1"/>
          <p:nvPr/>
        </p:nvSpPr>
        <p:spPr>
          <a:xfrm>
            <a:off x="7596782" y="2670929"/>
            <a:ext cx="6112433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iegūt</a:t>
            </a:r>
            <a:r>
              <a:rPr dirty="0"/>
              <a:t> </a:t>
            </a:r>
            <a:r>
              <a:rPr dirty="0" err="1"/>
              <a:t>patiesus</a:t>
            </a:r>
            <a:r>
              <a:rPr dirty="0"/>
              <a:t> datus no </a:t>
            </a:r>
            <a:r>
              <a:rPr dirty="0" err="1"/>
              <a:t>iestādēm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482" name="Google Shape;457;p18"/>
          <p:cNvSpPr txBox="1"/>
          <p:nvPr/>
        </p:nvSpPr>
        <p:spPr>
          <a:xfrm>
            <a:off x="7596782" y="3027283"/>
            <a:ext cx="6112433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Iezīmēts</a:t>
            </a:r>
            <a:r>
              <a:rPr dirty="0"/>
              <a:t> </a:t>
            </a:r>
            <a:r>
              <a:rPr dirty="0" err="1"/>
              <a:t>jomas</a:t>
            </a:r>
            <a:r>
              <a:rPr dirty="0"/>
              <a:t> "</a:t>
            </a:r>
            <a:r>
              <a:rPr dirty="0" err="1"/>
              <a:t>skelets</a:t>
            </a:r>
            <a:r>
              <a:rPr dirty="0"/>
              <a:t>" uz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pamata</a:t>
            </a:r>
            <a:r>
              <a:rPr dirty="0"/>
              <a:t> </a:t>
            </a:r>
            <a:r>
              <a:rPr dirty="0" err="1"/>
              <a:t>veidot</a:t>
            </a:r>
            <a:r>
              <a:rPr dirty="0"/>
              <a:t> </a:t>
            </a:r>
            <a:r>
              <a:rPr dirty="0" err="1"/>
              <a:t>jomas</a:t>
            </a:r>
            <a:r>
              <a:rPr dirty="0"/>
              <a:t> </a:t>
            </a:r>
            <a:r>
              <a:rPr dirty="0" err="1"/>
              <a:t>pārskatu</a:t>
            </a:r>
            <a:endParaRPr dirty="0"/>
          </a:p>
        </p:txBody>
      </p:sp>
      <p:sp>
        <p:nvSpPr>
          <p:cNvPr id="483" name="Google Shape;458;p18"/>
          <p:cNvSpPr/>
          <p:nvPr/>
        </p:nvSpPr>
        <p:spPr>
          <a:xfrm>
            <a:off x="730925" y="3692604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84" name="Google Shape;459;p18"/>
          <p:cNvSpPr txBox="1"/>
          <p:nvPr/>
        </p:nvSpPr>
        <p:spPr>
          <a:xfrm>
            <a:off x="921185" y="3882866"/>
            <a:ext cx="3614384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Brīvā laika pavadīšanas iespējas</a:t>
            </a:r>
          </a:p>
        </p:txBody>
      </p:sp>
      <p:sp>
        <p:nvSpPr>
          <p:cNvPr id="485" name="Google Shape;460;p18"/>
          <p:cNvSpPr txBox="1"/>
          <p:nvPr/>
        </p:nvSpPr>
        <p:spPr>
          <a:xfrm>
            <a:off x="921185" y="4277916"/>
            <a:ext cx="6112435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Vajadzību izpētes algoritms - metodes kā pētīt un analizēt</a:t>
            </a:r>
          </a:p>
        </p:txBody>
      </p:sp>
      <p:sp>
        <p:nvSpPr>
          <p:cNvPr id="486" name="Google Shape;461;p18"/>
          <p:cNvSpPr txBox="1"/>
          <p:nvPr/>
        </p:nvSpPr>
        <p:spPr>
          <a:xfrm>
            <a:off x="921185" y="4634269"/>
            <a:ext cx="6112435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Datu avoti par aktivitātēm</a:t>
            </a:r>
          </a:p>
        </p:txBody>
      </p:sp>
      <p:sp>
        <p:nvSpPr>
          <p:cNvPr id="487" name="Google Shape;462;p18"/>
          <p:cNvSpPr/>
          <p:nvPr/>
        </p:nvSpPr>
        <p:spPr>
          <a:xfrm>
            <a:off x="7406520" y="3692604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88" name="Google Shape;463;p18"/>
          <p:cNvSpPr txBox="1"/>
          <p:nvPr/>
        </p:nvSpPr>
        <p:spPr>
          <a:xfrm>
            <a:off x="7596782" y="3882866"/>
            <a:ext cx="2284216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Vides pieejamība</a:t>
            </a:r>
          </a:p>
        </p:txBody>
      </p:sp>
      <p:sp>
        <p:nvSpPr>
          <p:cNvPr id="489" name="Google Shape;464;p18"/>
          <p:cNvSpPr txBox="1"/>
          <p:nvPr/>
        </p:nvSpPr>
        <p:spPr>
          <a:xfrm>
            <a:off x="7596782" y="4277916"/>
            <a:ext cx="6112433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Transporta pieejamības analīzes metodika</a:t>
            </a:r>
          </a:p>
        </p:txBody>
      </p:sp>
      <p:sp>
        <p:nvSpPr>
          <p:cNvPr id="490" name="Google Shape;465;p18"/>
          <p:cNvSpPr txBox="1"/>
          <p:nvPr/>
        </p:nvSpPr>
        <p:spPr>
          <a:xfrm>
            <a:off x="7596782" y="4634269"/>
            <a:ext cx="6112433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Ir </a:t>
            </a:r>
            <a:r>
              <a:rPr dirty="0" err="1"/>
              <a:t>saraksts</a:t>
            </a:r>
            <a:r>
              <a:rPr dirty="0"/>
              <a:t> ar </a:t>
            </a:r>
            <a:r>
              <a:rPr dirty="0" err="1"/>
              <a:t>riskiem</a:t>
            </a:r>
            <a:r>
              <a:rPr dirty="0"/>
              <a:t>, </a:t>
            </a:r>
            <a:r>
              <a:rPr dirty="0" err="1"/>
              <a:t>kuri</a:t>
            </a:r>
            <a:r>
              <a:rPr dirty="0"/>
              <a:t> </a:t>
            </a:r>
            <a:r>
              <a:rPr lang="lv-LV" dirty="0"/>
              <a:t>potenciāli pašvaldībā </a:t>
            </a:r>
            <a:r>
              <a:rPr dirty="0"/>
              <a:t>var </a:t>
            </a:r>
            <a:r>
              <a:rPr dirty="0" err="1"/>
              <a:t>būt</a:t>
            </a:r>
            <a:r>
              <a:rPr dirty="0"/>
              <a:t> un kurus </a:t>
            </a:r>
            <a:r>
              <a:rPr dirty="0" err="1"/>
              <a:t>vērtēt</a:t>
            </a:r>
            <a:endParaRPr dirty="0"/>
          </a:p>
        </p:txBody>
      </p:sp>
      <p:sp>
        <p:nvSpPr>
          <p:cNvPr id="491" name="Google Shape;466;p18"/>
          <p:cNvSpPr txBox="1"/>
          <p:nvPr/>
        </p:nvSpPr>
        <p:spPr>
          <a:xfrm>
            <a:off x="7596782" y="4990624"/>
            <a:ext cx="6112433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Mērķgrupas</a:t>
            </a:r>
            <a:r>
              <a:rPr dirty="0"/>
              <a:t> </a:t>
            </a:r>
            <a:r>
              <a:rPr dirty="0" err="1"/>
              <a:t>apraksts</a:t>
            </a:r>
            <a:r>
              <a:rPr dirty="0"/>
              <a:t>, </a:t>
            </a:r>
            <a:r>
              <a:rPr dirty="0" err="1"/>
              <a:t>kurai</a:t>
            </a:r>
            <a:r>
              <a:rPr dirty="0"/>
              <a:t> </a:t>
            </a:r>
            <a:r>
              <a:rPr dirty="0" err="1"/>
              <a:t>jāpievērš</a:t>
            </a:r>
            <a:r>
              <a:rPr dirty="0"/>
              <a:t> </a:t>
            </a:r>
            <a:r>
              <a:rPr dirty="0" err="1"/>
              <a:t>uzmanība</a:t>
            </a:r>
            <a:r>
              <a:rPr dirty="0"/>
              <a:t> </a:t>
            </a:r>
            <a:r>
              <a:rPr dirty="0" err="1"/>
              <a:t>analīzē</a:t>
            </a:r>
            <a:endParaRPr dirty="0"/>
          </a:p>
        </p:txBody>
      </p:sp>
      <p:sp>
        <p:nvSpPr>
          <p:cNvPr id="492" name="Google Shape;467;p18"/>
          <p:cNvSpPr/>
          <p:nvPr/>
        </p:nvSpPr>
        <p:spPr>
          <a:xfrm>
            <a:off x="730925" y="5655945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93" name="Google Shape;468;p18"/>
          <p:cNvSpPr txBox="1"/>
          <p:nvPr/>
        </p:nvSpPr>
        <p:spPr>
          <a:xfrm>
            <a:off x="921186" y="5846207"/>
            <a:ext cx="2284217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Veselības aprūpe</a:t>
            </a:r>
          </a:p>
        </p:txBody>
      </p:sp>
      <p:sp>
        <p:nvSpPr>
          <p:cNvPr id="494" name="Google Shape;469;p18"/>
          <p:cNvSpPr txBox="1"/>
          <p:nvPr/>
        </p:nvSpPr>
        <p:spPr>
          <a:xfrm>
            <a:off x="921185" y="6241255"/>
            <a:ext cx="6112435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Indikatori</a:t>
            </a:r>
            <a:r>
              <a:rPr dirty="0"/>
              <a:t> </a:t>
            </a:r>
            <a:r>
              <a:rPr dirty="0" err="1"/>
              <a:t>pakalpojumu</a:t>
            </a:r>
            <a:r>
              <a:rPr dirty="0"/>
              <a:t> </a:t>
            </a:r>
            <a:r>
              <a:rPr dirty="0" err="1"/>
              <a:t>pieejamībai</a:t>
            </a:r>
            <a:r>
              <a:rPr dirty="0"/>
              <a:t>, </a:t>
            </a:r>
            <a:r>
              <a:rPr dirty="0" err="1"/>
              <a:t>kādi</a:t>
            </a:r>
            <a:r>
              <a:rPr dirty="0"/>
              <a:t> </a:t>
            </a:r>
            <a:r>
              <a:rPr dirty="0" err="1"/>
              <a:t>indikatori</a:t>
            </a:r>
            <a:r>
              <a:rPr dirty="0"/>
              <a:t> </a:t>
            </a:r>
            <a:r>
              <a:rPr dirty="0" err="1"/>
              <a:t>būtu</a:t>
            </a:r>
            <a:r>
              <a:rPr dirty="0"/>
              <a:t> </a:t>
            </a:r>
            <a:r>
              <a:rPr dirty="0" err="1"/>
              <a:t>jāvērtē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495" name="Google Shape;470;p18"/>
          <p:cNvSpPr txBox="1"/>
          <p:nvPr/>
        </p:nvSpPr>
        <p:spPr>
          <a:xfrm>
            <a:off x="921185" y="6597608"/>
            <a:ext cx="6112435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Sadarbības modelis ar ārstiem</a:t>
            </a:r>
          </a:p>
        </p:txBody>
      </p:sp>
      <p:sp>
        <p:nvSpPr>
          <p:cNvPr id="496" name="Google Shape;471;p18"/>
          <p:cNvSpPr txBox="1"/>
          <p:nvPr/>
        </p:nvSpPr>
        <p:spPr>
          <a:xfrm>
            <a:off x="921185" y="6953963"/>
            <a:ext cx="6112435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noteikt</a:t>
            </a:r>
            <a:r>
              <a:rPr dirty="0"/>
              <a:t> </a:t>
            </a:r>
            <a:r>
              <a:rPr dirty="0" err="1"/>
              <a:t>rīcību</a:t>
            </a:r>
            <a:r>
              <a:rPr dirty="0"/>
              <a:t>, ja </a:t>
            </a:r>
            <a:r>
              <a:rPr dirty="0" err="1"/>
              <a:t>resursu</a:t>
            </a:r>
            <a:r>
              <a:rPr dirty="0"/>
              <a:t> </a:t>
            </a:r>
            <a:r>
              <a:rPr dirty="0" err="1"/>
              <a:t>trūkst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497" name="Google Shape;472;p18"/>
          <p:cNvSpPr/>
          <p:nvPr/>
        </p:nvSpPr>
        <p:spPr>
          <a:xfrm>
            <a:off x="7406520" y="5655945"/>
            <a:ext cx="6492955" cy="1780701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98" name="Google Shape;473;p18"/>
          <p:cNvSpPr txBox="1"/>
          <p:nvPr/>
        </p:nvSpPr>
        <p:spPr>
          <a:xfrm>
            <a:off x="7596782" y="5846207"/>
            <a:ext cx="3360778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Pašvaldības sociālais atbalsts</a:t>
            </a:r>
          </a:p>
        </p:txBody>
      </p:sp>
      <p:sp>
        <p:nvSpPr>
          <p:cNvPr id="499" name="Google Shape;474;p18"/>
          <p:cNvSpPr txBox="1"/>
          <p:nvPr/>
        </p:nvSpPr>
        <p:spPr>
          <a:xfrm>
            <a:off x="7596782" y="6241255"/>
            <a:ext cx="6112433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Datu apkopojums par pakalpojumiem</a:t>
            </a:r>
          </a:p>
        </p:txBody>
      </p:sp>
      <p:sp>
        <p:nvSpPr>
          <p:cNvPr id="500" name="Google Shape;475;p18"/>
          <p:cNvSpPr txBox="1"/>
          <p:nvPr/>
        </p:nvSpPr>
        <p:spPr>
          <a:xfrm>
            <a:off x="7596782" y="6597608"/>
            <a:ext cx="6112433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Mērķgrupu kritēriji</a:t>
            </a:r>
          </a:p>
        </p:txBody>
      </p:sp>
      <p:sp>
        <p:nvSpPr>
          <p:cNvPr id="501" name="Google Shape;476;p18"/>
          <p:cNvSpPr txBox="1"/>
          <p:nvPr/>
        </p:nvSpPr>
        <p:spPr>
          <a:xfrm>
            <a:off x="7596782" y="6953963"/>
            <a:ext cx="6112433" cy="312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4285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identificēt</a:t>
            </a:r>
            <a:r>
              <a:rPr dirty="0"/>
              <a:t> </a:t>
            </a:r>
            <a:r>
              <a:rPr dirty="0" err="1"/>
              <a:t>nepietiekamu</a:t>
            </a:r>
            <a:r>
              <a:rPr dirty="0"/>
              <a:t> </a:t>
            </a:r>
            <a:r>
              <a:rPr dirty="0" err="1"/>
              <a:t>atbalstu</a:t>
            </a:r>
            <a:r>
              <a:rPr lang="lv-LV" dirty="0"/>
              <a:t>?</a:t>
            </a:r>
            <a:endParaRPr dirty="0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483;p19"/>
          <p:cNvSpPr/>
          <p:nvPr/>
        </p:nvSpPr>
        <p:spPr>
          <a:xfrm>
            <a:off x="723661" y="1642703"/>
            <a:ext cx="6501053" cy="1763318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05" name="Google Shape;484;p19"/>
          <p:cNvSpPr txBox="1"/>
          <p:nvPr/>
        </p:nvSpPr>
        <p:spPr>
          <a:xfrm>
            <a:off x="912138" y="1831181"/>
            <a:ext cx="2457095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Ārpusģimenes aprūpe</a:t>
            </a:r>
          </a:p>
        </p:txBody>
      </p:sp>
      <p:sp>
        <p:nvSpPr>
          <p:cNvPr id="506" name="Google Shape;485;p19"/>
          <p:cNvSpPr txBox="1"/>
          <p:nvPr/>
        </p:nvSpPr>
        <p:spPr>
          <a:xfrm>
            <a:off x="912137" y="2222419"/>
            <a:ext cx="6124102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Aprūpes modeļu salīdzinājums</a:t>
            </a:r>
          </a:p>
        </p:txBody>
      </p:sp>
      <p:sp>
        <p:nvSpPr>
          <p:cNvPr id="507" name="Google Shape;486;p19"/>
          <p:cNvSpPr txBox="1"/>
          <p:nvPr/>
        </p:nvSpPr>
        <p:spPr>
          <a:xfrm>
            <a:off x="912137" y="2575203"/>
            <a:ext cx="6124102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Pieejamības indikatori</a:t>
            </a:r>
          </a:p>
        </p:txBody>
      </p:sp>
      <p:sp>
        <p:nvSpPr>
          <p:cNvPr id="508" name="Google Shape;487;p19"/>
          <p:cNvSpPr txBox="1"/>
          <p:nvPr/>
        </p:nvSpPr>
        <p:spPr>
          <a:xfrm>
            <a:off x="912137" y="2927985"/>
            <a:ext cx="6124102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noteikt</a:t>
            </a:r>
            <a:r>
              <a:rPr dirty="0"/>
              <a:t> </a:t>
            </a:r>
            <a:r>
              <a:rPr dirty="0" err="1"/>
              <a:t>nepieciešamos</a:t>
            </a:r>
            <a:r>
              <a:rPr dirty="0"/>
              <a:t> </a:t>
            </a:r>
            <a:r>
              <a:rPr dirty="0" err="1"/>
              <a:t>pakalpojumus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09" name="Google Shape;488;p19"/>
          <p:cNvSpPr/>
          <p:nvPr/>
        </p:nvSpPr>
        <p:spPr>
          <a:xfrm>
            <a:off x="7405568" y="1642703"/>
            <a:ext cx="6501170" cy="1763318"/>
          </a:xfrm>
          <a:prstGeom prst="roundRect">
            <a:avLst>
              <a:gd name="adj" fmla="val 431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10" name="Google Shape;489;p19"/>
          <p:cNvSpPr txBox="1"/>
          <p:nvPr/>
        </p:nvSpPr>
        <p:spPr>
          <a:xfrm>
            <a:off x="7594044" y="1831181"/>
            <a:ext cx="3394474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Likumpārkāpumi un prevencija</a:t>
            </a:r>
          </a:p>
        </p:txBody>
      </p:sp>
      <p:sp>
        <p:nvSpPr>
          <p:cNvPr id="511" name="Google Shape;490;p19"/>
          <p:cNvSpPr txBox="1"/>
          <p:nvPr/>
        </p:nvSpPr>
        <p:spPr>
          <a:xfrm>
            <a:off x="7594044" y="2222419"/>
            <a:ext cx="6124220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Indikatori riska uzvedībai</a:t>
            </a:r>
          </a:p>
        </p:txBody>
      </p:sp>
      <p:sp>
        <p:nvSpPr>
          <p:cNvPr id="512" name="Google Shape;491;p19"/>
          <p:cNvSpPr txBox="1"/>
          <p:nvPr/>
        </p:nvSpPr>
        <p:spPr>
          <a:xfrm>
            <a:off x="7594044" y="2575203"/>
            <a:ext cx="6124220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iegūt</a:t>
            </a:r>
            <a:r>
              <a:rPr dirty="0"/>
              <a:t> </a:t>
            </a:r>
            <a:r>
              <a:rPr dirty="0" err="1"/>
              <a:t>tādus</a:t>
            </a:r>
            <a:r>
              <a:rPr dirty="0"/>
              <a:t> datus, kas </a:t>
            </a:r>
            <a:r>
              <a:rPr dirty="0" err="1"/>
              <a:t>būtu</a:t>
            </a:r>
            <a:r>
              <a:rPr dirty="0"/>
              <a:t> </a:t>
            </a:r>
            <a:r>
              <a:rPr dirty="0" err="1"/>
              <a:t>izmantojami</a:t>
            </a:r>
            <a:r>
              <a:rPr dirty="0"/>
              <a:t> </a:t>
            </a:r>
            <a:r>
              <a:rPr dirty="0" err="1"/>
              <a:t>analīzē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13" name="Google Shape;492;p19"/>
          <p:cNvSpPr txBox="1"/>
          <p:nvPr/>
        </p:nvSpPr>
        <p:spPr>
          <a:xfrm>
            <a:off x="7594044" y="2927985"/>
            <a:ext cx="6124220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analizēt</a:t>
            </a:r>
            <a:r>
              <a:rPr dirty="0"/>
              <a:t> un </a:t>
            </a:r>
            <a:r>
              <a:rPr dirty="0" err="1"/>
              <a:t>novērtēt</a:t>
            </a:r>
            <a:r>
              <a:rPr dirty="0"/>
              <a:t> </a:t>
            </a:r>
            <a:r>
              <a:rPr dirty="0" err="1"/>
              <a:t>dinamiku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14" name="Google Shape;493;p19"/>
          <p:cNvSpPr/>
          <p:nvPr/>
        </p:nvSpPr>
        <p:spPr>
          <a:xfrm>
            <a:off x="723661" y="3586877"/>
            <a:ext cx="6501053" cy="1700095"/>
          </a:xfrm>
          <a:prstGeom prst="roundRect">
            <a:avLst>
              <a:gd name="adj" fmla="val 44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15" name="Google Shape;494;p19"/>
          <p:cNvSpPr txBox="1"/>
          <p:nvPr/>
        </p:nvSpPr>
        <p:spPr>
          <a:xfrm>
            <a:off x="912138" y="3775352"/>
            <a:ext cx="2261712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Droša vide</a:t>
            </a:r>
          </a:p>
        </p:txBody>
      </p:sp>
      <p:sp>
        <p:nvSpPr>
          <p:cNvPr id="516" name="Google Shape;495;p19"/>
          <p:cNvSpPr txBox="1"/>
          <p:nvPr/>
        </p:nvSpPr>
        <p:spPr>
          <a:xfrm>
            <a:off x="912137" y="4166592"/>
            <a:ext cx="6124102" cy="654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Metodik</a:t>
            </a:r>
            <a:r>
              <a:rPr lang="lv-LV" dirty="0"/>
              <a:t>a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iegūt</a:t>
            </a:r>
            <a:r>
              <a:rPr dirty="0"/>
              <a:t> datus un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tos</a:t>
            </a:r>
            <a:r>
              <a:rPr dirty="0"/>
              <a:t> </a:t>
            </a:r>
            <a:r>
              <a:rPr dirty="0" err="1"/>
              <a:t>interpretēt</a:t>
            </a:r>
            <a:r>
              <a:rPr dirty="0"/>
              <a:t> un </a:t>
            </a:r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izmantot</a:t>
            </a:r>
            <a:r>
              <a:rPr dirty="0"/>
              <a:t>, lai </a:t>
            </a:r>
            <a:r>
              <a:rPr dirty="0" err="1"/>
              <a:t>uzlabotu</a:t>
            </a:r>
            <a:r>
              <a:rPr dirty="0"/>
              <a:t> </a:t>
            </a:r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drošību</a:t>
            </a:r>
            <a:endParaRPr dirty="0"/>
          </a:p>
        </p:txBody>
      </p:sp>
      <p:sp>
        <p:nvSpPr>
          <p:cNvPr id="517" name="Google Shape;496;p19"/>
          <p:cNvSpPr txBox="1"/>
          <p:nvPr/>
        </p:nvSpPr>
        <p:spPr>
          <a:xfrm>
            <a:off x="912137" y="4808932"/>
            <a:ext cx="6124102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nodrošināt</a:t>
            </a:r>
            <a:r>
              <a:rPr dirty="0"/>
              <a:t> </a:t>
            </a:r>
            <a:r>
              <a:rPr dirty="0" err="1"/>
              <a:t>ikdienas</a:t>
            </a:r>
            <a:r>
              <a:rPr dirty="0"/>
              <a:t> datu </a:t>
            </a:r>
            <a:r>
              <a:rPr dirty="0" err="1"/>
              <a:t>apriti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18" name="Google Shape;497;p19"/>
          <p:cNvSpPr/>
          <p:nvPr/>
        </p:nvSpPr>
        <p:spPr>
          <a:xfrm>
            <a:off x="7405568" y="3586877"/>
            <a:ext cx="6501170" cy="1700095"/>
          </a:xfrm>
          <a:prstGeom prst="roundRect">
            <a:avLst>
              <a:gd name="adj" fmla="val 44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19" name="Google Shape;498;p19"/>
          <p:cNvSpPr txBox="1"/>
          <p:nvPr/>
        </p:nvSpPr>
        <p:spPr>
          <a:xfrm>
            <a:off x="7594044" y="3775352"/>
            <a:ext cx="5783582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Institūcijas, kas iesaistītas bērnu tiesību aizsardzībā</a:t>
            </a:r>
          </a:p>
        </p:txBody>
      </p:sp>
      <p:sp>
        <p:nvSpPr>
          <p:cNvPr id="520" name="Google Shape;499;p19"/>
          <p:cNvSpPr txBox="1"/>
          <p:nvPr/>
        </p:nvSpPr>
        <p:spPr>
          <a:xfrm>
            <a:off x="7594044" y="4166592"/>
            <a:ext cx="6124220" cy="562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Izstrādāt rādītājus, kas raksturo starpinstitucionālās sadarbības efektivitāti. Kā noteikt/izmērīt efektivitāti sadarbībai?</a:t>
            </a:r>
          </a:p>
        </p:txBody>
      </p:sp>
      <p:sp>
        <p:nvSpPr>
          <p:cNvPr id="521" name="Google Shape;500;p19"/>
          <p:cNvSpPr txBox="1"/>
          <p:nvPr/>
        </p:nvSpPr>
        <p:spPr>
          <a:xfrm>
            <a:off x="7594044" y="4808932"/>
            <a:ext cx="6124220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Atbildīgo un iesaistīto pušu matricas paraugs</a:t>
            </a:r>
          </a:p>
        </p:txBody>
      </p:sp>
      <p:sp>
        <p:nvSpPr>
          <p:cNvPr id="522" name="Google Shape;501;p19"/>
          <p:cNvSpPr/>
          <p:nvPr/>
        </p:nvSpPr>
        <p:spPr>
          <a:xfrm>
            <a:off x="723661" y="5467825"/>
            <a:ext cx="6501053" cy="2046092"/>
          </a:xfrm>
          <a:prstGeom prst="roundRect">
            <a:avLst>
              <a:gd name="adj" fmla="val 3714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23" name="Google Shape;502;p19"/>
          <p:cNvSpPr txBox="1"/>
          <p:nvPr/>
        </p:nvSpPr>
        <p:spPr>
          <a:xfrm>
            <a:off x="912137" y="5656302"/>
            <a:ext cx="4166355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Bērnu līdzdalība lēmumu pieņemšanā</a:t>
            </a:r>
          </a:p>
        </p:txBody>
      </p:sp>
      <p:sp>
        <p:nvSpPr>
          <p:cNvPr id="524" name="Google Shape;503;p19"/>
          <p:cNvSpPr txBox="1"/>
          <p:nvPr/>
        </p:nvSpPr>
        <p:spPr>
          <a:xfrm>
            <a:off x="912137" y="6047542"/>
            <a:ext cx="6124102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Metodika, kā iegūt datus un izmantot plānošanā</a:t>
            </a:r>
          </a:p>
        </p:txBody>
      </p:sp>
      <p:sp>
        <p:nvSpPr>
          <p:cNvPr id="525" name="Google Shape;504;p19"/>
          <p:cNvSpPr txBox="1"/>
          <p:nvPr/>
        </p:nvSpPr>
        <p:spPr>
          <a:xfrm>
            <a:off x="912137" y="6400324"/>
            <a:ext cx="6124102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sasniegt</a:t>
            </a:r>
            <a:r>
              <a:rPr dirty="0"/>
              <a:t> ne </a:t>
            </a:r>
            <a:r>
              <a:rPr dirty="0" err="1"/>
              <a:t>tikai</a:t>
            </a:r>
            <a:r>
              <a:rPr dirty="0"/>
              <a:t> </a:t>
            </a:r>
            <a:r>
              <a:rPr dirty="0" err="1"/>
              <a:t>motivētos</a:t>
            </a:r>
            <a:r>
              <a:rPr dirty="0"/>
              <a:t> un </a:t>
            </a:r>
            <a:r>
              <a:rPr dirty="0" err="1"/>
              <a:t>aktīvos</a:t>
            </a:r>
            <a:r>
              <a:rPr dirty="0"/>
              <a:t> </a:t>
            </a:r>
            <a:r>
              <a:rPr dirty="0" err="1"/>
              <a:t>bērnus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26" name="Google Shape;505;p19"/>
          <p:cNvSpPr txBox="1"/>
          <p:nvPr/>
        </p:nvSpPr>
        <p:spPr>
          <a:xfrm>
            <a:off x="912137" y="6753104"/>
            <a:ext cx="6124102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integrēt</a:t>
            </a:r>
            <a:r>
              <a:rPr dirty="0"/>
              <a:t> </a:t>
            </a:r>
            <a:r>
              <a:rPr dirty="0" err="1"/>
              <a:t>bērnu</a:t>
            </a:r>
            <a:r>
              <a:rPr dirty="0"/>
              <a:t> </a:t>
            </a:r>
            <a:r>
              <a:rPr dirty="0" err="1"/>
              <a:t>viedokli</a:t>
            </a:r>
            <a:r>
              <a:rPr dirty="0"/>
              <a:t> </a:t>
            </a:r>
            <a:r>
              <a:rPr dirty="0" err="1"/>
              <a:t>dokumentā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27" name="Google Shape;506;p19"/>
          <p:cNvSpPr/>
          <p:nvPr/>
        </p:nvSpPr>
        <p:spPr>
          <a:xfrm>
            <a:off x="7405568" y="5467825"/>
            <a:ext cx="6501170" cy="2046092"/>
          </a:xfrm>
          <a:prstGeom prst="roundRect">
            <a:avLst>
              <a:gd name="adj" fmla="val 3714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28" name="Google Shape;507;p19"/>
          <p:cNvSpPr txBox="1"/>
          <p:nvPr/>
        </p:nvSpPr>
        <p:spPr>
          <a:xfrm>
            <a:off x="7594044" y="5656302"/>
            <a:ext cx="6124220" cy="5733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713"/>
              </a:lnSpc>
              <a:defRPr sz="17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Sabiedrības un vecāku izglītošana bērnu tiesību jautājumos</a:t>
            </a:r>
          </a:p>
        </p:txBody>
      </p:sp>
      <p:sp>
        <p:nvSpPr>
          <p:cNvPr id="529" name="Google Shape;508;p19"/>
          <p:cNvSpPr txBox="1"/>
          <p:nvPr/>
        </p:nvSpPr>
        <p:spPr>
          <a:xfrm>
            <a:off x="7594044" y="6330315"/>
            <a:ext cx="6124220" cy="307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Ko </a:t>
            </a:r>
            <a:r>
              <a:rPr dirty="0" err="1"/>
              <a:t>vajadzētu</a:t>
            </a:r>
            <a:r>
              <a:rPr dirty="0"/>
              <a:t> </a:t>
            </a:r>
            <a:r>
              <a:rPr dirty="0" err="1"/>
              <a:t>ietvert</a:t>
            </a:r>
            <a:r>
              <a:rPr dirty="0"/>
              <a:t> </a:t>
            </a:r>
            <a:r>
              <a:rPr dirty="0" err="1"/>
              <a:t>izpētē</a:t>
            </a:r>
            <a:r>
              <a:rPr dirty="0"/>
              <a:t> un ar </a:t>
            </a:r>
            <a:r>
              <a:rPr dirty="0" err="1"/>
              <a:t>kādām</a:t>
            </a:r>
            <a:r>
              <a:rPr dirty="0"/>
              <a:t> </a:t>
            </a:r>
            <a:r>
              <a:rPr dirty="0" err="1"/>
              <a:t>metodēm</a:t>
            </a:r>
            <a:r>
              <a:rPr dirty="0"/>
              <a:t> </a:t>
            </a:r>
            <a:r>
              <a:rPr dirty="0" err="1"/>
              <a:t>analīzi</a:t>
            </a:r>
            <a:r>
              <a:rPr dirty="0"/>
              <a:t> </a:t>
            </a:r>
            <a:r>
              <a:rPr dirty="0" err="1"/>
              <a:t>veikt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30" name="Google Shape;509;p19"/>
          <p:cNvSpPr txBox="1"/>
          <p:nvPr/>
        </p:nvSpPr>
        <p:spPr>
          <a:xfrm>
            <a:off x="7594044" y="6683095"/>
            <a:ext cx="6124220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Labo prakšu piemēri / Slikto prakšu piemēri</a:t>
            </a:r>
          </a:p>
        </p:txBody>
      </p:sp>
      <p:sp>
        <p:nvSpPr>
          <p:cNvPr id="531" name="Google Shape;510;p19"/>
          <p:cNvSpPr txBox="1"/>
          <p:nvPr/>
        </p:nvSpPr>
        <p:spPr>
          <a:xfrm>
            <a:off x="7594044" y="7035879"/>
            <a:ext cx="6124220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0714"/>
              </a:lnSpc>
              <a:buClr>
                <a:srgbClr val="0F3E71"/>
              </a:buClr>
              <a:buSzPts val="1400"/>
              <a:buFont typeface="Helvetica"/>
              <a:buChar char="•"/>
              <a:defRPr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Kā mērīt izglītošanas efektu</a:t>
            </a:r>
          </a:p>
        </p:txBody>
      </p:sp>
      <p:sp>
        <p:nvSpPr>
          <p:cNvPr id="2" name="Google Shape;447;p18">
            <a:extLst>
              <a:ext uri="{FF2B5EF4-FFF2-40B4-BE49-F238E27FC236}">
                <a16:creationId xmlns:a16="http://schemas.microsoft.com/office/drawing/2014/main" id="{0E3EB3F6-AED3-9557-9EFB-0D15BAE965DC}"/>
              </a:ext>
            </a:extLst>
          </p:cNvPr>
          <p:cNvSpPr txBox="1"/>
          <p:nvPr/>
        </p:nvSpPr>
        <p:spPr>
          <a:xfrm>
            <a:off x="592880" y="407792"/>
            <a:ext cx="14002328" cy="570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5352"/>
              </a:lnSpc>
              <a:defRPr sz="35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sz="2000" b="0" dirty="0"/>
              <a:t>BTA programmas izstrādes </a:t>
            </a:r>
            <a:r>
              <a:rPr lang="lv-LV" sz="3200" dirty="0"/>
              <a:t>VADLĪNIJU ieteikumi, kas būtu atbalstoši</a:t>
            </a:r>
            <a:r>
              <a:rPr sz="3200" dirty="0"/>
              <a:t> </a:t>
            </a:r>
            <a:r>
              <a:rPr sz="3200" dirty="0" err="1"/>
              <a:t>jomu</a:t>
            </a:r>
            <a:r>
              <a:rPr sz="3200" dirty="0"/>
              <a:t> </a:t>
            </a:r>
            <a:r>
              <a:rPr lang="lv-LV" sz="3200" dirty="0"/>
              <a:t>satura veidošanai:</a:t>
            </a:r>
            <a:endParaRPr sz="3200" dirty="0"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17;p20"/>
          <p:cNvSpPr/>
          <p:nvPr/>
        </p:nvSpPr>
        <p:spPr>
          <a:xfrm>
            <a:off x="793790" y="2502098"/>
            <a:ext cx="6422231" cy="2180751"/>
          </a:xfrm>
          <a:prstGeom prst="roundRect">
            <a:avLst>
              <a:gd name="adj" fmla="val 3823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35" name="Google Shape;518;p20"/>
          <p:cNvSpPr txBox="1"/>
          <p:nvPr/>
        </p:nvSpPr>
        <p:spPr>
          <a:xfrm>
            <a:off x="999767" y="2708075"/>
            <a:ext cx="4248272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Jaunatnes nodarbinātības iespējas</a:t>
            </a:r>
          </a:p>
        </p:txBody>
      </p:sp>
      <p:sp>
        <p:nvSpPr>
          <p:cNvPr id="536" name="Google Shape;519;p20"/>
          <p:cNvSpPr txBox="1"/>
          <p:nvPr/>
        </p:nvSpPr>
        <p:spPr>
          <a:xfrm>
            <a:off x="999767" y="3137297"/>
            <a:ext cx="6010278" cy="9660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Kompetenču noteikšanas sistēma - karjeras izaugsmei nepieciešamās kompetences un prasmes un to sazobe ar darba devēju vajadzībām</a:t>
            </a:r>
          </a:p>
        </p:txBody>
      </p:sp>
      <p:sp>
        <p:nvSpPr>
          <p:cNvPr id="537" name="Google Shape;520;p20"/>
          <p:cNvSpPr txBox="1"/>
          <p:nvPr/>
        </p:nvSpPr>
        <p:spPr>
          <a:xfrm>
            <a:off x="999767" y="3943273"/>
            <a:ext cx="6010278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Labo </a:t>
            </a:r>
            <a:r>
              <a:rPr dirty="0" err="1"/>
              <a:t>prakšu</a:t>
            </a:r>
            <a:r>
              <a:rPr dirty="0"/>
              <a:t> </a:t>
            </a:r>
            <a:r>
              <a:rPr dirty="0" err="1"/>
              <a:t>piemēri</a:t>
            </a:r>
            <a:r>
              <a:rPr dirty="0"/>
              <a:t> un </a:t>
            </a:r>
            <a:r>
              <a:rPr dirty="0" err="1"/>
              <a:t>sadarbības</a:t>
            </a:r>
            <a:r>
              <a:rPr dirty="0"/>
              <a:t> </a:t>
            </a:r>
            <a:r>
              <a:rPr dirty="0" err="1"/>
              <a:t>modeļi</a:t>
            </a:r>
            <a:endParaRPr dirty="0"/>
          </a:p>
        </p:txBody>
      </p:sp>
      <p:sp>
        <p:nvSpPr>
          <p:cNvPr id="538" name="Google Shape;521;p20"/>
          <p:cNvSpPr/>
          <p:nvPr/>
        </p:nvSpPr>
        <p:spPr>
          <a:xfrm>
            <a:off x="7414379" y="2502098"/>
            <a:ext cx="6422233" cy="2180751"/>
          </a:xfrm>
          <a:prstGeom prst="roundRect">
            <a:avLst>
              <a:gd name="adj" fmla="val 3823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39" name="Google Shape;522;p20"/>
          <p:cNvSpPr txBox="1"/>
          <p:nvPr/>
        </p:nvSpPr>
        <p:spPr>
          <a:xfrm>
            <a:off x="7620357" y="2708075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Civilā aizsardzība</a:t>
            </a:r>
          </a:p>
        </p:txBody>
      </p:sp>
      <p:sp>
        <p:nvSpPr>
          <p:cNvPr id="540" name="Google Shape;523;p20"/>
          <p:cNvSpPr txBox="1"/>
          <p:nvPr/>
        </p:nvSpPr>
        <p:spPr>
          <a:xfrm>
            <a:off x="7620357" y="3137297"/>
            <a:ext cx="6010277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N/A jo ir atsevišķs civilās aizsardzības plāns katrā pašvaldībā</a:t>
            </a:r>
          </a:p>
        </p:txBody>
      </p:sp>
      <p:sp>
        <p:nvSpPr>
          <p:cNvPr id="541" name="Google Shape;524;p20"/>
          <p:cNvSpPr/>
          <p:nvPr/>
        </p:nvSpPr>
        <p:spPr>
          <a:xfrm>
            <a:off x="793790" y="4881205"/>
            <a:ext cx="6422231" cy="1863211"/>
          </a:xfrm>
          <a:prstGeom prst="roundRect">
            <a:avLst>
              <a:gd name="adj" fmla="val 4474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42" name="Google Shape;525;p20"/>
          <p:cNvSpPr txBox="1"/>
          <p:nvPr/>
        </p:nvSpPr>
        <p:spPr>
          <a:xfrm>
            <a:off x="999767" y="5087182"/>
            <a:ext cx="3563663" cy="334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Bērni</a:t>
            </a:r>
            <a:r>
              <a:rPr dirty="0"/>
              <a:t> ar </a:t>
            </a:r>
            <a:r>
              <a:rPr dirty="0" err="1"/>
              <a:t>īpašām</a:t>
            </a:r>
            <a:r>
              <a:rPr dirty="0"/>
              <a:t> </a:t>
            </a:r>
            <a:r>
              <a:rPr dirty="0" err="1"/>
              <a:t>vajadzībām</a:t>
            </a:r>
            <a:endParaRPr dirty="0"/>
          </a:p>
        </p:txBody>
      </p:sp>
      <p:sp>
        <p:nvSpPr>
          <p:cNvPr id="543" name="Google Shape;526;p20"/>
          <p:cNvSpPr txBox="1"/>
          <p:nvPr/>
        </p:nvSpPr>
        <p:spPr>
          <a:xfrm>
            <a:off x="999767" y="5516402"/>
            <a:ext cx="6010278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Vērtēt</a:t>
            </a:r>
            <a:r>
              <a:rPr dirty="0"/>
              <a:t> vai nav </a:t>
            </a:r>
            <a:r>
              <a:rPr dirty="0" err="1"/>
              <a:t>nepieciešams</a:t>
            </a:r>
            <a:r>
              <a:rPr dirty="0"/>
              <a:t> </a:t>
            </a:r>
            <a:r>
              <a:rPr dirty="0" err="1"/>
              <a:t>integrēt</a:t>
            </a:r>
            <a:r>
              <a:rPr dirty="0"/>
              <a:t> </a:t>
            </a:r>
            <a:r>
              <a:rPr dirty="0" err="1"/>
              <a:t>citās</a:t>
            </a:r>
            <a:r>
              <a:rPr dirty="0"/>
              <a:t> </a:t>
            </a:r>
            <a:r>
              <a:rPr dirty="0" err="1"/>
              <a:t>jomās</a:t>
            </a:r>
            <a:r>
              <a:rPr dirty="0"/>
              <a:t> un </a:t>
            </a:r>
            <a:r>
              <a:rPr dirty="0" err="1"/>
              <a:t>neizadalīt</a:t>
            </a:r>
            <a:r>
              <a:rPr dirty="0"/>
              <a:t> </a:t>
            </a:r>
            <a:r>
              <a:rPr dirty="0" err="1"/>
              <a:t>atsevišķi</a:t>
            </a:r>
            <a:endParaRPr dirty="0"/>
          </a:p>
        </p:txBody>
      </p:sp>
      <p:sp>
        <p:nvSpPr>
          <p:cNvPr id="544" name="Google Shape;527;p20"/>
          <p:cNvSpPr txBox="1"/>
          <p:nvPr/>
        </p:nvSpPr>
        <p:spPr>
          <a:xfrm>
            <a:off x="999767" y="5885111"/>
            <a:ext cx="6010278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Mērķgrupas</a:t>
            </a:r>
            <a:r>
              <a:rPr dirty="0"/>
              <a:t> </a:t>
            </a:r>
            <a:r>
              <a:rPr dirty="0" err="1"/>
              <a:t>definīcija</a:t>
            </a:r>
            <a:r>
              <a:rPr dirty="0"/>
              <a:t> un </a:t>
            </a:r>
            <a:r>
              <a:rPr dirty="0" err="1"/>
              <a:t>apraksts</a:t>
            </a:r>
            <a:endParaRPr dirty="0"/>
          </a:p>
        </p:txBody>
      </p:sp>
      <p:sp>
        <p:nvSpPr>
          <p:cNvPr id="545" name="Google Shape;528;p20"/>
          <p:cNvSpPr/>
          <p:nvPr/>
        </p:nvSpPr>
        <p:spPr>
          <a:xfrm>
            <a:off x="7414379" y="4881205"/>
            <a:ext cx="6422233" cy="1863211"/>
          </a:xfrm>
          <a:prstGeom prst="roundRect">
            <a:avLst>
              <a:gd name="adj" fmla="val 4474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46" name="Google Shape;529;p20"/>
          <p:cNvSpPr txBox="1"/>
          <p:nvPr/>
        </p:nvSpPr>
        <p:spPr>
          <a:xfrm>
            <a:off x="7620357" y="5087182"/>
            <a:ext cx="2480907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Cilvēktirdzniecība</a:t>
            </a:r>
          </a:p>
        </p:txBody>
      </p:sp>
      <p:sp>
        <p:nvSpPr>
          <p:cNvPr id="547" name="Google Shape;530;p20"/>
          <p:cNvSpPr txBox="1"/>
          <p:nvPr/>
        </p:nvSpPr>
        <p:spPr>
          <a:xfrm>
            <a:off x="7620357" y="5516402"/>
            <a:ext cx="6010277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Kā</a:t>
            </a:r>
            <a:r>
              <a:rPr dirty="0"/>
              <a:t> </a:t>
            </a:r>
            <a:r>
              <a:rPr dirty="0" err="1"/>
              <a:t>apzināt</a:t>
            </a:r>
            <a:r>
              <a:rPr dirty="0"/>
              <a:t> </a:t>
            </a:r>
            <a:r>
              <a:rPr dirty="0" err="1"/>
              <a:t>esošo</a:t>
            </a:r>
            <a:r>
              <a:rPr dirty="0"/>
              <a:t> </a:t>
            </a:r>
            <a:r>
              <a:rPr dirty="0" err="1"/>
              <a:t>situāciju</a:t>
            </a:r>
            <a:r>
              <a:rPr dirty="0"/>
              <a:t> un </a:t>
            </a:r>
            <a:r>
              <a:rPr dirty="0" err="1"/>
              <a:t>novērtēt</a:t>
            </a:r>
            <a:r>
              <a:rPr dirty="0"/>
              <a:t> to</a:t>
            </a:r>
            <a:r>
              <a:rPr lang="lv-LV" dirty="0"/>
              <a:t>?</a:t>
            </a:r>
            <a:endParaRPr dirty="0"/>
          </a:p>
        </p:txBody>
      </p:sp>
      <p:sp>
        <p:nvSpPr>
          <p:cNvPr id="548" name="Google Shape;531;p20"/>
          <p:cNvSpPr txBox="1"/>
          <p:nvPr/>
        </p:nvSpPr>
        <p:spPr>
          <a:xfrm>
            <a:off x="7620357" y="5903357"/>
            <a:ext cx="6010277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marL="342900" indent="-342900">
              <a:lnSpc>
                <a:spcPct val="161290"/>
              </a:lnSpc>
              <a:buClr>
                <a:srgbClr val="0F3E71"/>
              </a:buClr>
              <a:buSzPts val="1500"/>
              <a:buFont typeface="Helvetica"/>
              <a:buChar char="•"/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Mērķgrupas definīcija un apraksts</a:t>
            </a:r>
          </a:p>
        </p:txBody>
      </p:sp>
      <p:sp>
        <p:nvSpPr>
          <p:cNvPr id="2" name="Google Shape;447;p18">
            <a:extLst>
              <a:ext uri="{FF2B5EF4-FFF2-40B4-BE49-F238E27FC236}">
                <a16:creationId xmlns:a16="http://schemas.microsoft.com/office/drawing/2014/main" id="{030D09A0-5CD5-1998-6365-220FA357FB86}"/>
              </a:ext>
            </a:extLst>
          </p:cNvPr>
          <p:cNvSpPr txBox="1"/>
          <p:nvPr/>
        </p:nvSpPr>
        <p:spPr>
          <a:xfrm>
            <a:off x="500516" y="915156"/>
            <a:ext cx="14002328" cy="570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5352"/>
              </a:lnSpc>
              <a:defRPr sz="35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sz="2000" b="0" dirty="0"/>
              <a:t>BTA programmas izstrādes </a:t>
            </a:r>
            <a:r>
              <a:rPr lang="lv-LV" sz="3200" dirty="0"/>
              <a:t>VADLĪNIJU ieteikumi, kas būtu atbalstoši</a:t>
            </a:r>
            <a:r>
              <a:rPr sz="3200" dirty="0"/>
              <a:t> </a:t>
            </a:r>
            <a:r>
              <a:rPr sz="3200" dirty="0" err="1"/>
              <a:t>jomu</a:t>
            </a:r>
            <a:r>
              <a:rPr sz="3200" dirty="0"/>
              <a:t> </a:t>
            </a:r>
            <a:r>
              <a:rPr lang="lv-LV" sz="3200" dirty="0"/>
              <a:t>satura veidošanai:</a:t>
            </a:r>
            <a:endParaRPr sz="3200" dirty="0"/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37;p21"/>
          <p:cNvSpPr txBox="1"/>
          <p:nvPr/>
        </p:nvSpPr>
        <p:spPr>
          <a:xfrm>
            <a:off x="561998" y="337708"/>
            <a:ext cx="10214493" cy="3631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7500"/>
              </a:lnSpc>
              <a:defRPr sz="20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7 </a:t>
            </a:r>
            <a:r>
              <a:rPr dirty="0" err="1"/>
              <a:t>galvenās</a:t>
            </a:r>
            <a:r>
              <a:rPr dirty="0"/>
              <a:t> </a:t>
            </a:r>
            <a:r>
              <a:rPr dirty="0" err="1"/>
              <a:t>rekomendācijas</a:t>
            </a:r>
            <a:r>
              <a:rPr dirty="0"/>
              <a:t> </a:t>
            </a:r>
            <a:r>
              <a:rPr lang="lv-LV" dirty="0"/>
              <a:t>BTA programmas </a:t>
            </a:r>
            <a:r>
              <a:rPr dirty="0" err="1"/>
              <a:t>vadlīnij</a:t>
            </a:r>
            <a:r>
              <a:rPr lang="lv-LV" dirty="0"/>
              <a:t>u izstrādei:</a:t>
            </a:r>
            <a:endParaRPr dirty="0"/>
          </a:p>
        </p:txBody>
      </p:sp>
      <p:sp>
        <p:nvSpPr>
          <p:cNvPr id="551" name="Google Shape;538;p21"/>
          <p:cNvSpPr txBox="1"/>
          <p:nvPr/>
        </p:nvSpPr>
        <p:spPr>
          <a:xfrm>
            <a:off x="465222" y="715065"/>
            <a:ext cx="13753859" cy="56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pPr algn="r"/>
            <a:r>
              <a:rPr sz="1200" dirty="0" err="1">
                <a:solidFill>
                  <a:srgbClr val="3CAEBD"/>
                </a:solidFill>
              </a:rPr>
              <a:t>Balstoties</a:t>
            </a:r>
            <a:r>
              <a:rPr sz="1200" dirty="0">
                <a:solidFill>
                  <a:srgbClr val="3CAEBD"/>
                </a:solidFill>
              </a:rPr>
              <a:t> uz domnīcu </a:t>
            </a:r>
            <a:r>
              <a:rPr sz="1200" dirty="0" err="1">
                <a:solidFill>
                  <a:srgbClr val="3CAEBD"/>
                </a:solidFill>
              </a:rPr>
              <a:t>rezultātiem</a:t>
            </a:r>
            <a:r>
              <a:rPr sz="1200" dirty="0">
                <a:solidFill>
                  <a:srgbClr val="3CAEBD"/>
                </a:solidFill>
              </a:rPr>
              <a:t> un </a:t>
            </a:r>
            <a:r>
              <a:rPr sz="1200" dirty="0" err="1">
                <a:solidFill>
                  <a:srgbClr val="3CAEBD"/>
                </a:solidFill>
              </a:rPr>
              <a:t>identificētajiem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izaicinājumiem</a:t>
            </a:r>
            <a:r>
              <a:rPr sz="1200" dirty="0">
                <a:solidFill>
                  <a:srgbClr val="3CAEBD"/>
                </a:solidFill>
              </a:rPr>
              <a:t>, tika </a:t>
            </a:r>
            <a:r>
              <a:rPr sz="1200" dirty="0" err="1">
                <a:solidFill>
                  <a:srgbClr val="3CAEBD"/>
                </a:solidFill>
              </a:rPr>
              <a:t>izstrādātas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septiņas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galvenās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rekomendācijas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vadlīniju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izstrādei</a:t>
            </a:r>
            <a:r>
              <a:rPr sz="1200" dirty="0">
                <a:solidFill>
                  <a:srgbClr val="3CAEBD"/>
                </a:solidFill>
              </a:rPr>
              <a:t>.</a:t>
            </a:r>
            <a:r>
              <a:rPr lang="lv-LV"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Šīs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rekomendācijas</a:t>
            </a:r>
            <a:r>
              <a:rPr sz="1200" dirty="0">
                <a:solidFill>
                  <a:srgbClr val="3CAEBD"/>
                </a:solidFill>
              </a:rPr>
              <a:t> ir </a:t>
            </a:r>
            <a:r>
              <a:rPr sz="1200" dirty="0" err="1">
                <a:solidFill>
                  <a:srgbClr val="3CAEBD"/>
                </a:solidFill>
              </a:rPr>
              <a:t>paredzētas</a:t>
            </a:r>
            <a:r>
              <a:rPr sz="1200" dirty="0">
                <a:solidFill>
                  <a:srgbClr val="3CAEBD"/>
                </a:solidFill>
              </a:rPr>
              <a:t>, lai </a:t>
            </a:r>
            <a:r>
              <a:rPr sz="1200" dirty="0" err="1">
                <a:solidFill>
                  <a:srgbClr val="3CAEBD"/>
                </a:solidFill>
              </a:rPr>
              <a:t>standartizētu</a:t>
            </a:r>
            <a:r>
              <a:rPr sz="1200" dirty="0">
                <a:solidFill>
                  <a:srgbClr val="3CAEBD"/>
                </a:solidFill>
              </a:rPr>
              <a:t> un </a:t>
            </a:r>
            <a:r>
              <a:rPr sz="1200" dirty="0" err="1">
                <a:solidFill>
                  <a:srgbClr val="3CAEBD"/>
                </a:solidFill>
              </a:rPr>
              <a:t>vienkāršotu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lang="lv-LV" sz="1200" dirty="0">
                <a:solidFill>
                  <a:srgbClr val="3CAEBD"/>
                </a:solidFill>
              </a:rPr>
              <a:t>BTA</a:t>
            </a:r>
            <a:r>
              <a:rPr sz="1200" dirty="0">
                <a:solidFill>
                  <a:srgbClr val="3CAEBD"/>
                </a:solidFill>
              </a:rPr>
              <a:t> programmu </a:t>
            </a:r>
            <a:r>
              <a:rPr sz="1200" dirty="0" err="1">
                <a:solidFill>
                  <a:srgbClr val="3CAEBD"/>
                </a:solidFill>
              </a:rPr>
              <a:t>izstrādes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procesu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visās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Latvijas</a:t>
            </a:r>
            <a:r>
              <a:rPr sz="1200" dirty="0">
                <a:solidFill>
                  <a:srgbClr val="3CAEBD"/>
                </a:solidFill>
              </a:rPr>
              <a:t> </a:t>
            </a:r>
            <a:r>
              <a:rPr sz="1200" dirty="0" err="1">
                <a:solidFill>
                  <a:srgbClr val="3CAEBD"/>
                </a:solidFill>
              </a:rPr>
              <a:t>pašvaldībās</a:t>
            </a:r>
            <a:r>
              <a:rPr sz="1200" dirty="0">
                <a:solidFill>
                  <a:srgbClr val="3CAEBD"/>
                </a:solidFill>
              </a:rPr>
              <a:t>.</a:t>
            </a:r>
          </a:p>
        </p:txBody>
      </p:sp>
      <p:sp>
        <p:nvSpPr>
          <p:cNvPr id="552" name="Google Shape;539;p21"/>
          <p:cNvSpPr/>
          <p:nvPr/>
        </p:nvSpPr>
        <p:spPr>
          <a:xfrm>
            <a:off x="7307580" y="1266706"/>
            <a:ext cx="15242" cy="6702385"/>
          </a:xfrm>
          <a:prstGeom prst="roundRect">
            <a:avLst>
              <a:gd name="adj" fmla="val 50000"/>
            </a:avLst>
          </a:prstGeom>
          <a:solidFill>
            <a:srgbClr val="BCDBD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53" name="Google Shape;540;p21"/>
          <p:cNvSpPr/>
          <p:nvPr/>
        </p:nvSpPr>
        <p:spPr>
          <a:xfrm>
            <a:off x="400173" y="1266699"/>
            <a:ext cx="6899703" cy="873800"/>
          </a:xfrm>
          <a:prstGeom prst="roundRect">
            <a:avLst>
              <a:gd name="adj" fmla="val 5596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54" name="Google Shape;541;p21"/>
          <p:cNvSpPr txBox="1"/>
          <p:nvPr/>
        </p:nvSpPr>
        <p:spPr>
          <a:xfrm>
            <a:off x="4010404" y="1378149"/>
            <a:ext cx="3185702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1. Procesa koordinācija un atbildīgie</a:t>
            </a:r>
          </a:p>
        </p:txBody>
      </p:sp>
      <p:sp>
        <p:nvSpPr>
          <p:cNvPr id="555" name="Google Shape;542;p21"/>
          <p:cNvSpPr txBox="1"/>
          <p:nvPr/>
        </p:nvSpPr>
        <p:spPr>
          <a:xfrm>
            <a:off x="511524" y="1602498"/>
            <a:ext cx="6684599" cy="400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Viena </a:t>
            </a:r>
            <a:r>
              <a:rPr dirty="0" err="1"/>
              <a:t>atbildīgā</a:t>
            </a:r>
            <a:r>
              <a:rPr dirty="0"/>
              <a:t> </a:t>
            </a:r>
            <a:r>
              <a:rPr dirty="0" err="1"/>
              <a:t>institūcija</a:t>
            </a:r>
            <a:r>
              <a:rPr dirty="0"/>
              <a:t>/persona ar </a:t>
            </a:r>
            <a:r>
              <a:rPr dirty="0" err="1"/>
              <a:t>skaidru</a:t>
            </a:r>
            <a:r>
              <a:rPr dirty="0"/>
              <a:t> </a:t>
            </a:r>
            <a:r>
              <a:rPr dirty="0" err="1"/>
              <a:t>mandātu</a:t>
            </a:r>
            <a:r>
              <a:rPr dirty="0"/>
              <a:t> </a:t>
            </a:r>
            <a:r>
              <a:rPr dirty="0" err="1"/>
              <a:t>vadīt</a:t>
            </a:r>
            <a:r>
              <a:rPr dirty="0"/>
              <a:t> </a:t>
            </a:r>
            <a:r>
              <a:rPr dirty="0" err="1"/>
              <a:t>procesu</a:t>
            </a:r>
            <a:r>
              <a:rPr dirty="0"/>
              <a:t>. </a:t>
            </a:r>
            <a:r>
              <a:rPr dirty="0" err="1"/>
              <a:t>Definētas</a:t>
            </a:r>
            <a:r>
              <a:rPr dirty="0"/>
              <a:t> lomas un </a:t>
            </a:r>
            <a:r>
              <a:rPr dirty="0" err="1"/>
              <a:t>pienākumi</a:t>
            </a:r>
            <a:r>
              <a:rPr dirty="0"/>
              <a:t> </a:t>
            </a:r>
            <a:r>
              <a:rPr dirty="0" err="1"/>
              <a:t>visām</a:t>
            </a:r>
            <a:r>
              <a:rPr dirty="0"/>
              <a:t> </a:t>
            </a:r>
            <a:r>
              <a:rPr dirty="0" err="1"/>
              <a:t>iesaistītajām</a:t>
            </a:r>
            <a:r>
              <a:rPr dirty="0"/>
              <a:t> </a:t>
            </a:r>
            <a:r>
              <a:rPr dirty="0" err="1"/>
              <a:t>pusēm</a:t>
            </a:r>
            <a:r>
              <a:rPr dirty="0"/>
              <a:t>. </a:t>
            </a:r>
            <a:r>
              <a:rPr dirty="0" err="1"/>
              <a:t>Noteikta</a:t>
            </a:r>
            <a:r>
              <a:rPr dirty="0"/>
              <a:t> </a:t>
            </a:r>
            <a:r>
              <a:rPr dirty="0" err="1"/>
              <a:t>lēmumu</a:t>
            </a:r>
            <a:r>
              <a:rPr dirty="0"/>
              <a:t> </a:t>
            </a:r>
            <a:r>
              <a:rPr dirty="0" err="1"/>
              <a:t>pieņemšanas</a:t>
            </a:r>
            <a:r>
              <a:rPr dirty="0"/>
              <a:t> un </a:t>
            </a:r>
            <a:r>
              <a:rPr dirty="0" err="1"/>
              <a:t>koordinācijas</a:t>
            </a:r>
            <a:r>
              <a:rPr dirty="0"/>
              <a:t> </a:t>
            </a:r>
            <a:r>
              <a:rPr dirty="0" err="1"/>
              <a:t>kārtība</a:t>
            </a:r>
            <a:r>
              <a:rPr dirty="0"/>
              <a:t>.</a:t>
            </a:r>
          </a:p>
        </p:txBody>
      </p:sp>
      <p:sp>
        <p:nvSpPr>
          <p:cNvPr id="556" name="Google Shape;543;p21"/>
          <p:cNvSpPr/>
          <p:nvPr/>
        </p:nvSpPr>
        <p:spPr>
          <a:xfrm>
            <a:off x="7330530" y="2274426"/>
            <a:ext cx="6899703" cy="889502"/>
          </a:xfrm>
          <a:prstGeom prst="rect">
            <a:avLst/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57" name="Google Shape;544;p21"/>
          <p:cNvSpPr txBox="1"/>
          <p:nvPr/>
        </p:nvSpPr>
        <p:spPr>
          <a:xfrm>
            <a:off x="7434195" y="2302789"/>
            <a:ext cx="3589202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2. </a:t>
            </a:r>
            <a:r>
              <a:rPr dirty="0" err="1"/>
              <a:t>Strukturēts</a:t>
            </a:r>
            <a:r>
              <a:rPr dirty="0"/>
              <a:t> </a:t>
            </a:r>
            <a:r>
              <a:rPr dirty="0" err="1"/>
              <a:t>izstrādes</a:t>
            </a:r>
            <a:r>
              <a:rPr dirty="0"/>
              <a:t> process</a:t>
            </a:r>
          </a:p>
        </p:txBody>
      </p:sp>
      <p:sp>
        <p:nvSpPr>
          <p:cNvPr id="558" name="Google Shape;545;p21"/>
          <p:cNvSpPr txBox="1"/>
          <p:nvPr/>
        </p:nvSpPr>
        <p:spPr>
          <a:xfrm>
            <a:off x="7434191" y="2557198"/>
            <a:ext cx="6684600" cy="472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Skaidra</a:t>
            </a:r>
            <a:r>
              <a:rPr dirty="0"/>
              <a:t> </a:t>
            </a:r>
            <a:r>
              <a:rPr dirty="0" err="1"/>
              <a:t>soļu</a:t>
            </a:r>
            <a:r>
              <a:rPr dirty="0"/>
              <a:t> </a:t>
            </a:r>
            <a:r>
              <a:rPr dirty="0" err="1"/>
              <a:t>secība</a:t>
            </a:r>
            <a:r>
              <a:rPr dirty="0"/>
              <a:t>: </a:t>
            </a:r>
            <a:r>
              <a:rPr dirty="0" err="1"/>
              <a:t>situācijas</a:t>
            </a:r>
            <a:r>
              <a:rPr dirty="0"/>
              <a:t> </a:t>
            </a:r>
            <a:r>
              <a:rPr dirty="0" err="1"/>
              <a:t>analīze</a:t>
            </a:r>
            <a:r>
              <a:rPr dirty="0"/>
              <a:t> → </a:t>
            </a:r>
            <a:r>
              <a:rPr dirty="0" err="1"/>
              <a:t>vajadzību</a:t>
            </a:r>
            <a:r>
              <a:rPr dirty="0"/>
              <a:t> </a:t>
            </a:r>
            <a:r>
              <a:rPr dirty="0" err="1"/>
              <a:t>definēšana</a:t>
            </a:r>
            <a:r>
              <a:rPr dirty="0"/>
              <a:t> → </a:t>
            </a:r>
            <a:r>
              <a:rPr dirty="0" err="1"/>
              <a:t>mērķi</a:t>
            </a:r>
            <a:r>
              <a:rPr dirty="0"/>
              <a:t> → </a:t>
            </a:r>
            <a:r>
              <a:rPr dirty="0" err="1"/>
              <a:t>rīcības</a:t>
            </a:r>
            <a:r>
              <a:rPr dirty="0"/>
              <a:t> → </a:t>
            </a:r>
            <a:r>
              <a:rPr dirty="0" err="1"/>
              <a:t>ieviešana</a:t>
            </a:r>
            <a:r>
              <a:rPr dirty="0"/>
              <a:t> → </a:t>
            </a:r>
            <a:r>
              <a:rPr dirty="0" err="1"/>
              <a:t>monitorings</a:t>
            </a:r>
            <a:r>
              <a:rPr dirty="0"/>
              <a:t>. </a:t>
            </a:r>
            <a:endParaRPr lang="lv-LV" dirty="0"/>
          </a:p>
          <a:p>
            <a:r>
              <a:rPr dirty="0" err="1"/>
              <a:t>Paraugs</a:t>
            </a:r>
            <a:r>
              <a:rPr dirty="0"/>
              <a:t> programmas </a:t>
            </a:r>
            <a:r>
              <a:rPr dirty="0" err="1"/>
              <a:t>dokumentam</a:t>
            </a:r>
            <a:r>
              <a:rPr dirty="0"/>
              <a:t>.</a:t>
            </a:r>
          </a:p>
        </p:txBody>
      </p:sp>
      <p:sp>
        <p:nvSpPr>
          <p:cNvPr id="559" name="Google Shape;546;p21"/>
          <p:cNvSpPr/>
          <p:nvPr/>
        </p:nvSpPr>
        <p:spPr>
          <a:xfrm>
            <a:off x="408264" y="3264899"/>
            <a:ext cx="6899793" cy="873800"/>
          </a:xfrm>
          <a:prstGeom prst="roundRect">
            <a:avLst>
              <a:gd name="adj" fmla="val 5596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60" name="Google Shape;547;p21"/>
          <p:cNvSpPr txBox="1"/>
          <p:nvPr/>
        </p:nvSpPr>
        <p:spPr>
          <a:xfrm>
            <a:off x="2973866" y="3352450"/>
            <a:ext cx="42222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3. Datu ieguves pamatrāmis</a:t>
            </a:r>
          </a:p>
        </p:txBody>
      </p:sp>
      <p:sp>
        <p:nvSpPr>
          <p:cNvPr id="561" name="Google Shape;548;p21"/>
          <p:cNvSpPr txBox="1"/>
          <p:nvPr/>
        </p:nvSpPr>
        <p:spPr>
          <a:xfrm>
            <a:off x="511611" y="3576875"/>
            <a:ext cx="6684527" cy="472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Norāde</a:t>
            </a:r>
            <a:r>
              <a:rPr lang="lv-LV" dirty="0"/>
              <a:t>s: </a:t>
            </a:r>
            <a:r>
              <a:rPr dirty="0"/>
              <a:t> </a:t>
            </a:r>
            <a:r>
              <a:rPr dirty="0" err="1"/>
              <a:t>kādus</a:t>
            </a:r>
            <a:r>
              <a:rPr dirty="0"/>
              <a:t> datus </a:t>
            </a:r>
            <a:r>
              <a:rPr dirty="0" err="1"/>
              <a:t>vākt</a:t>
            </a:r>
            <a:r>
              <a:rPr dirty="0"/>
              <a:t>, no </a:t>
            </a:r>
            <a:r>
              <a:rPr dirty="0" err="1"/>
              <a:t>kādiem</a:t>
            </a:r>
            <a:r>
              <a:rPr dirty="0"/>
              <a:t> </a:t>
            </a:r>
            <a:r>
              <a:rPr dirty="0" err="1"/>
              <a:t>avotiem</a:t>
            </a:r>
            <a:r>
              <a:rPr dirty="0"/>
              <a:t>, </a:t>
            </a:r>
            <a:r>
              <a:rPr dirty="0" err="1"/>
              <a:t>cik</a:t>
            </a:r>
            <a:r>
              <a:rPr dirty="0"/>
              <a:t> </a:t>
            </a:r>
            <a:r>
              <a:rPr dirty="0" err="1"/>
              <a:t>regulāri</a:t>
            </a:r>
            <a:r>
              <a:rPr dirty="0"/>
              <a:t> </a:t>
            </a:r>
            <a:r>
              <a:rPr dirty="0" err="1"/>
              <a:t>atjaunot</a:t>
            </a:r>
            <a:r>
              <a:rPr dirty="0"/>
              <a:t>. Datu </a:t>
            </a:r>
            <a:r>
              <a:rPr dirty="0" err="1"/>
              <a:t>pieejamības</a:t>
            </a:r>
            <a:r>
              <a:rPr dirty="0"/>
              <a:t> un </a:t>
            </a:r>
            <a:r>
              <a:rPr dirty="0" err="1"/>
              <a:t>analīzes</a:t>
            </a:r>
            <a:r>
              <a:rPr dirty="0"/>
              <a:t> </a:t>
            </a:r>
            <a:r>
              <a:rPr dirty="0" err="1"/>
              <a:t>metodika</a:t>
            </a:r>
            <a:r>
              <a:rPr dirty="0"/>
              <a:t> — arī </a:t>
            </a:r>
            <a:r>
              <a:rPr dirty="0" err="1"/>
              <a:t>kvalitatīvi</a:t>
            </a:r>
            <a:r>
              <a:rPr dirty="0"/>
              <a:t> </a:t>
            </a:r>
            <a:r>
              <a:rPr dirty="0" err="1"/>
              <a:t>dati</a:t>
            </a:r>
            <a:r>
              <a:rPr dirty="0"/>
              <a:t>. Datu </a:t>
            </a:r>
            <a:r>
              <a:rPr dirty="0" err="1"/>
              <a:t>interpretācijas</a:t>
            </a:r>
            <a:r>
              <a:rPr dirty="0"/>
              <a:t> </a:t>
            </a:r>
            <a:r>
              <a:rPr dirty="0" err="1"/>
              <a:t>principi</a:t>
            </a:r>
            <a:r>
              <a:rPr dirty="0"/>
              <a:t> </a:t>
            </a:r>
            <a:r>
              <a:rPr dirty="0" err="1"/>
              <a:t>vajadzību</a:t>
            </a:r>
            <a:r>
              <a:rPr dirty="0"/>
              <a:t> </a:t>
            </a:r>
            <a:r>
              <a:rPr dirty="0" err="1"/>
              <a:t>noteikšanai</a:t>
            </a:r>
            <a:r>
              <a:rPr dirty="0"/>
              <a:t>.</a:t>
            </a:r>
          </a:p>
        </p:txBody>
      </p:sp>
      <p:sp>
        <p:nvSpPr>
          <p:cNvPr id="562" name="Google Shape;549;p21"/>
          <p:cNvSpPr/>
          <p:nvPr/>
        </p:nvSpPr>
        <p:spPr>
          <a:xfrm>
            <a:off x="7330440" y="4228148"/>
            <a:ext cx="6899793" cy="889502"/>
          </a:xfrm>
          <a:prstGeom prst="rect">
            <a:avLst/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63" name="Google Shape;550;p21"/>
          <p:cNvSpPr txBox="1"/>
          <p:nvPr/>
        </p:nvSpPr>
        <p:spPr>
          <a:xfrm>
            <a:off x="7434287" y="4339599"/>
            <a:ext cx="4065302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4. Bērnu līdzdalības mehānismi</a:t>
            </a:r>
          </a:p>
        </p:txBody>
      </p:sp>
      <p:sp>
        <p:nvSpPr>
          <p:cNvPr id="564" name="Google Shape;551;p21"/>
          <p:cNvSpPr txBox="1"/>
          <p:nvPr/>
        </p:nvSpPr>
        <p:spPr>
          <a:xfrm>
            <a:off x="7434263" y="4564022"/>
            <a:ext cx="6684528" cy="400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Skaidrs nošķīrums starp informēšanu un līdzdalību. Ieteiktas konkrētas līdzdalības metodes (diskusijas, padomes, fokusgrupas). Noteikts, kā bērnu viedokli integrē lēmumos.</a:t>
            </a:r>
          </a:p>
        </p:txBody>
      </p:sp>
      <p:sp>
        <p:nvSpPr>
          <p:cNvPr id="565" name="Google Shape;552;p21"/>
          <p:cNvSpPr/>
          <p:nvPr/>
        </p:nvSpPr>
        <p:spPr>
          <a:xfrm>
            <a:off x="400169" y="5215294"/>
            <a:ext cx="6899793" cy="873800"/>
          </a:xfrm>
          <a:prstGeom prst="roundRect">
            <a:avLst>
              <a:gd name="adj" fmla="val 5596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66" name="Google Shape;553;p21"/>
          <p:cNvSpPr txBox="1"/>
          <p:nvPr/>
        </p:nvSpPr>
        <p:spPr>
          <a:xfrm>
            <a:off x="3832969" y="5326724"/>
            <a:ext cx="33633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5. Resursu un finansējuma struktūra</a:t>
            </a:r>
          </a:p>
        </p:txBody>
      </p:sp>
      <p:sp>
        <p:nvSpPr>
          <p:cNvPr id="567" name="Google Shape;554;p21"/>
          <p:cNvSpPr txBox="1"/>
          <p:nvPr/>
        </p:nvSpPr>
        <p:spPr>
          <a:xfrm>
            <a:off x="511611" y="5551170"/>
            <a:ext cx="6684527" cy="400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Minimāli nepieciešamie cilvēkresursi, laiks un kompetences. Kritēriji finansējuma plānošanai un iespējamie avoti. Rekomendācijas, kā pamatot nepieciešamos resursus.</a:t>
            </a:r>
          </a:p>
        </p:txBody>
      </p:sp>
      <p:sp>
        <p:nvSpPr>
          <p:cNvPr id="568" name="Google Shape;555;p21"/>
          <p:cNvSpPr/>
          <p:nvPr/>
        </p:nvSpPr>
        <p:spPr>
          <a:xfrm>
            <a:off x="7299876" y="6162312"/>
            <a:ext cx="6899793" cy="958924"/>
          </a:xfrm>
          <a:prstGeom prst="rect">
            <a:avLst/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69" name="Google Shape;556;p21"/>
          <p:cNvSpPr txBox="1"/>
          <p:nvPr/>
        </p:nvSpPr>
        <p:spPr>
          <a:xfrm>
            <a:off x="7434285" y="6313875"/>
            <a:ext cx="47283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6. </a:t>
            </a:r>
            <a:r>
              <a:rPr dirty="0" err="1"/>
              <a:t>Īstenošanas</a:t>
            </a:r>
            <a:r>
              <a:rPr dirty="0"/>
              <a:t> un </a:t>
            </a:r>
            <a:r>
              <a:rPr dirty="0" err="1"/>
              <a:t>monitoringa</a:t>
            </a:r>
            <a:r>
              <a:rPr dirty="0"/>
              <a:t> </a:t>
            </a:r>
            <a:r>
              <a:rPr dirty="0" err="1"/>
              <a:t>modelis</a:t>
            </a:r>
            <a:endParaRPr dirty="0"/>
          </a:p>
        </p:txBody>
      </p:sp>
      <p:sp>
        <p:nvSpPr>
          <p:cNvPr id="570" name="Google Shape;557;p21"/>
          <p:cNvSpPr txBox="1"/>
          <p:nvPr/>
        </p:nvSpPr>
        <p:spPr>
          <a:xfrm>
            <a:off x="7434263" y="6538317"/>
            <a:ext cx="6684528" cy="400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Mērķi</a:t>
            </a:r>
            <a:r>
              <a:rPr dirty="0"/>
              <a:t>, rezultātu </a:t>
            </a:r>
            <a:r>
              <a:rPr dirty="0" err="1"/>
              <a:t>indikatori</a:t>
            </a:r>
            <a:r>
              <a:rPr dirty="0"/>
              <a:t> un </a:t>
            </a:r>
            <a:r>
              <a:rPr dirty="0" err="1"/>
              <a:t>pārskatīšanas</a:t>
            </a:r>
            <a:r>
              <a:rPr dirty="0"/>
              <a:t> </a:t>
            </a:r>
            <a:r>
              <a:rPr dirty="0" err="1"/>
              <a:t>cikls</a:t>
            </a:r>
            <a:r>
              <a:rPr dirty="0"/>
              <a:t>. </a:t>
            </a:r>
            <a:r>
              <a:rPr dirty="0" err="1"/>
              <a:t>Vienota</a:t>
            </a:r>
            <a:r>
              <a:rPr dirty="0"/>
              <a:t> </a:t>
            </a:r>
            <a:r>
              <a:rPr dirty="0" err="1"/>
              <a:t>uzraudzības</a:t>
            </a:r>
            <a:r>
              <a:rPr dirty="0"/>
              <a:t> forma (</a:t>
            </a:r>
            <a:r>
              <a:rPr dirty="0" err="1"/>
              <a:t>atskaites</a:t>
            </a:r>
            <a:r>
              <a:rPr dirty="0"/>
              <a:t>, </a:t>
            </a:r>
            <a:r>
              <a:rPr dirty="0" err="1"/>
              <a:t>starpziņojumi</a:t>
            </a:r>
            <a:r>
              <a:rPr dirty="0"/>
              <a:t>, </a:t>
            </a:r>
            <a:r>
              <a:rPr dirty="0" err="1"/>
              <a:t>indikatori</a:t>
            </a:r>
            <a:r>
              <a:rPr dirty="0"/>
              <a:t>). </a:t>
            </a:r>
            <a:r>
              <a:rPr dirty="0" err="1"/>
              <a:t>Mehānisms</a:t>
            </a:r>
            <a:r>
              <a:rPr dirty="0"/>
              <a:t> programmas </a:t>
            </a:r>
            <a:r>
              <a:rPr dirty="0" err="1"/>
              <a:t>atjaunošanai</a:t>
            </a:r>
            <a:r>
              <a:rPr dirty="0"/>
              <a:t> un </a:t>
            </a:r>
            <a:r>
              <a:rPr dirty="0" err="1"/>
              <a:t>korekcijām</a:t>
            </a:r>
            <a:r>
              <a:rPr dirty="0"/>
              <a:t>.</a:t>
            </a:r>
          </a:p>
        </p:txBody>
      </p:sp>
      <p:sp>
        <p:nvSpPr>
          <p:cNvPr id="571" name="Google Shape;558;p21"/>
          <p:cNvSpPr/>
          <p:nvPr/>
        </p:nvSpPr>
        <p:spPr>
          <a:xfrm>
            <a:off x="400169" y="7189589"/>
            <a:ext cx="6899793" cy="873798"/>
          </a:xfrm>
          <a:prstGeom prst="roundRect">
            <a:avLst>
              <a:gd name="adj" fmla="val 5596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pPr>
              <a:defRPr sz="1600"/>
            </a:pPr>
            <a:endParaRPr/>
          </a:p>
        </p:txBody>
      </p:sp>
      <p:sp>
        <p:nvSpPr>
          <p:cNvPr id="572" name="Google Shape;559;p21"/>
          <p:cNvSpPr txBox="1"/>
          <p:nvPr/>
        </p:nvSpPr>
        <p:spPr>
          <a:xfrm>
            <a:off x="3606963" y="7301024"/>
            <a:ext cx="3589202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5000"/>
              </a:lnSpc>
              <a:defRPr sz="12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7. Terminoloģijas vienotība</a:t>
            </a:r>
          </a:p>
        </p:txBody>
      </p:sp>
      <p:sp>
        <p:nvSpPr>
          <p:cNvPr id="573" name="Google Shape;560;p21"/>
          <p:cNvSpPr txBox="1"/>
          <p:nvPr/>
        </p:nvSpPr>
        <p:spPr>
          <a:xfrm>
            <a:off x="511611" y="7525463"/>
            <a:ext cx="6684527" cy="472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62500"/>
              </a:lnSpc>
              <a:defRPr sz="10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Vienoti</a:t>
            </a:r>
            <a:r>
              <a:rPr dirty="0"/>
              <a:t> </a:t>
            </a:r>
            <a:r>
              <a:rPr dirty="0" err="1"/>
              <a:t>jēdzieni</a:t>
            </a:r>
            <a:r>
              <a:rPr dirty="0"/>
              <a:t>, </a:t>
            </a:r>
            <a:r>
              <a:rPr dirty="0" err="1"/>
              <a:t>definīcijas</a:t>
            </a:r>
            <a:r>
              <a:rPr dirty="0"/>
              <a:t> un </a:t>
            </a:r>
            <a:r>
              <a:rPr dirty="0" err="1"/>
              <a:t>satura</a:t>
            </a:r>
            <a:r>
              <a:rPr dirty="0"/>
              <a:t> </a:t>
            </a:r>
            <a:r>
              <a:rPr dirty="0" err="1"/>
              <a:t>struktūra</a:t>
            </a:r>
            <a:r>
              <a:rPr dirty="0"/>
              <a:t>. </a:t>
            </a:r>
            <a:r>
              <a:rPr dirty="0" err="1"/>
              <a:t>Vadlīniju</a:t>
            </a:r>
            <a:r>
              <a:rPr dirty="0"/>
              <a:t> </a:t>
            </a:r>
            <a:r>
              <a:rPr dirty="0" err="1"/>
              <a:t>pielikumā</a:t>
            </a:r>
            <a:r>
              <a:rPr dirty="0"/>
              <a:t> — </a:t>
            </a:r>
            <a:r>
              <a:rPr dirty="0" err="1"/>
              <a:t>šabloni</a:t>
            </a:r>
            <a:r>
              <a:rPr dirty="0"/>
              <a:t>, </a:t>
            </a:r>
            <a:r>
              <a:rPr dirty="0" err="1"/>
              <a:t>tabulas</a:t>
            </a:r>
            <a:r>
              <a:rPr dirty="0"/>
              <a:t>, </a:t>
            </a:r>
            <a:r>
              <a:rPr dirty="0" err="1"/>
              <a:t>piemēri</a:t>
            </a:r>
            <a:r>
              <a:rPr dirty="0"/>
              <a:t> </a:t>
            </a:r>
            <a:r>
              <a:rPr dirty="0" err="1"/>
              <a:t>labajai</a:t>
            </a:r>
            <a:r>
              <a:rPr dirty="0"/>
              <a:t> </a:t>
            </a:r>
            <a:r>
              <a:rPr dirty="0" err="1"/>
              <a:t>praksei</a:t>
            </a:r>
            <a:r>
              <a:rPr dirty="0"/>
              <a:t>. </a:t>
            </a:r>
            <a:endParaRPr lang="lv-LV" dirty="0"/>
          </a:p>
          <a:p>
            <a:r>
              <a:rPr dirty="0" err="1"/>
              <a:t>Mērķis</a:t>
            </a:r>
            <a:r>
              <a:rPr dirty="0"/>
              <a:t> — </a:t>
            </a:r>
            <a:r>
              <a:rPr dirty="0" err="1"/>
              <a:t>samazināt</a:t>
            </a:r>
            <a:r>
              <a:rPr dirty="0"/>
              <a:t> </a:t>
            </a:r>
            <a:r>
              <a:rPr dirty="0" err="1"/>
              <a:t>interpretāciju</a:t>
            </a:r>
            <a:r>
              <a:rPr dirty="0"/>
              <a:t> un </a:t>
            </a:r>
            <a:r>
              <a:rPr dirty="0" err="1"/>
              <a:t>atvieglot</a:t>
            </a:r>
            <a:r>
              <a:rPr dirty="0"/>
              <a:t> </a:t>
            </a:r>
            <a:r>
              <a:rPr dirty="0" err="1"/>
              <a:t>lietošanu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66;p22"/>
          <p:cNvSpPr txBox="1"/>
          <p:nvPr/>
        </p:nvSpPr>
        <p:spPr>
          <a:xfrm>
            <a:off x="793788" y="628401"/>
            <a:ext cx="10656534" cy="596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4358"/>
              </a:lnSpc>
              <a:defRPr sz="3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Citi </a:t>
            </a:r>
            <a:r>
              <a:rPr dirty="0" err="1"/>
              <a:t>ieteikumi</a:t>
            </a:r>
            <a:r>
              <a:rPr dirty="0"/>
              <a:t> un </a:t>
            </a:r>
            <a:r>
              <a:rPr dirty="0" err="1"/>
              <a:t>rekomendācijas</a:t>
            </a:r>
            <a:endParaRPr dirty="0"/>
          </a:p>
        </p:txBody>
      </p:sp>
      <p:sp>
        <p:nvSpPr>
          <p:cNvPr id="576" name="Google Shape;567;p22"/>
          <p:cNvSpPr txBox="1"/>
          <p:nvPr/>
        </p:nvSpPr>
        <p:spPr>
          <a:xfrm>
            <a:off x="793789" y="1919288"/>
            <a:ext cx="13042824" cy="701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Papildus</a:t>
            </a:r>
            <a:r>
              <a:rPr dirty="0"/>
              <a:t> </a:t>
            </a:r>
            <a:r>
              <a:rPr dirty="0" err="1"/>
              <a:t>septiņiem</a:t>
            </a:r>
            <a:r>
              <a:rPr dirty="0"/>
              <a:t> </a:t>
            </a:r>
            <a:r>
              <a:rPr dirty="0" err="1"/>
              <a:t>galvenajiem</a:t>
            </a:r>
            <a:r>
              <a:rPr dirty="0"/>
              <a:t> </a:t>
            </a:r>
            <a:r>
              <a:rPr lang="lv-LV" dirty="0"/>
              <a:t> BTA programmas </a:t>
            </a:r>
            <a:r>
              <a:rPr dirty="0" err="1"/>
              <a:t>vadlīniju</a:t>
            </a:r>
            <a:r>
              <a:rPr dirty="0"/>
              <a:t> </a:t>
            </a:r>
            <a:r>
              <a:rPr lang="lv-LV" dirty="0"/>
              <a:t>izstrādes </a:t>
            </a:r>
            <a:r>
              <a:rPr dirty="0" err="1"/>
              <a:t>ieteikumiem</a:t>
            </a:r>
            <a:r>
              <a:rPr dirty="0"/>
              <a:t>, domnīcas </a:t>
            </a:r>
            <a:r>
              <a:rPr dirty="0" err="1"/>
              <a:t>dalībnieki</a:t>
            </a:r>
            <a:r>
              <a:rPr dirty="0"/>
              <a:t> </a:t>
            </a:r>
            <a:r>
              <a:rPr dirty="0" err="1"/>
              <a:t>ieteica</a:t>
            </a:r>
            <a:r>
              <a:rPr dirty="0"/>
              <a:t> arī </a:t>
            </a:r>
            <a:r>
              <a:rPr dirty="0" err="1"/>
              <a:t>citus</a:t>
            </a:r>
            <a:r>
              <a:rPr dirty="0"/>
              <a:t> </a:t>
            </a:r>
            <a:r>
              <a:rPr dirty="0" err="1"/>
              <a:t>praktiskus</a:t>
            </a:r>
            <a:r>
              <a:rPr dirty="0"/>
              <a:t> </a:t>
            </a:r>
            <a:r>
              <a:rPr dirty="0" err="1"/>
              <a:t>pasākumus</a:t>
            </a:r>
            <a:r>
              <a:rPr dirty="0"/>
              <a:t>, kas </a:t>
            </a:r>
            <a:r>
              <a:rPr dirty="0" err="1"/>
              <a:t>varētu</a:t>
            </a:r>
            <a:r>
              <a:rPr dirty="0"/>
              <a:t> </a:t>
            </a:r>
            <a:r>
              <a:rPr dirty="0" err="1"/>
              <a:t>paātrināt</a:t>
            </a:r>
            <a:r>
              <a:rPr dirty="0"/>
              <a:t> un </a:t>
            </a:r>
            <a:r>
              <a:rPr dirty="0" err="1"/>
              <a:t>atvieglot</a:t>
            </a:r>
            <a:r>
              <a:rPr dirty="0"/>
              <a:t> </a:t>
            </a:r>
            <a:r>
              <a:rPr lang="lv-LV" dirty="0"/>
              <a:t>BTA </a:t>
            </a:r>
            <a:r>
              <a:rPr dirty="0" err="1"/>
              <a:t>programm</a:t>
            </a:r>
            <a:r>
              <a:rPr lang="lv-LV" dirty="0" err="1"/>
              <a:t>as</a:t>
            </a:r>
            <a:r>
              <a:rPr dirty="0"/>
              <a:t> </a:t>
            </a:r>
            <a:r>
              <a:rPr dirty="0" err="1"/>
              <a:t>izstrādi</a:t>
            </a:r>
            <a:r>
              <a:rPr dirty="0"/>
              <a:t> </a:t>
            </a:r>
            <a:r>
              <a:rPr dirty="0" err="1"/>
              <a:t>pašvaldībās</a:t>
            </a:r>
            <a:r>
              <a:rPr dirty="0"/>
              <a:t>. </a:t>
            </a:r>
            <a:r>
              <a:rPr dirty="0" err="1"/>
              <a:t>Šie</a:t>
            </a:r>
            <a:r>
              <a:rPr dirty="0"/>
              <a:t> </a:t>
            </a:r>
            <a:r>
              <a:rPr dirty="0" err="1"/>
              <a:t>ieteikumi</a:t>
            </a:r>
            <a:r>
              <a:rPr dirty="0"/>
              <a:t> ir </a:t>
            </a:r>
            <a:r>
              <a:rPr dirty="0" err="1"/>
              <a:t>vērsti</a:t>
            </a:r>
            <a:r>
              <a:rPr dirty="0"/>
              <a:t> uz </a:t>
            </a:r>
            <a:r>
              <a:rPr dirty="0" err="1"/>
              <a:t>konkrētu</a:t>
            </a:r>
            <a:r>
              <a:rPr dirty="0"/>
              <a:t> </a:t>
            </a:r>
            <a:r>
              <a:rPr dirty="0" err="1"/>
              <a:t>atbalstu</a:t>
            </a:r>
            <a:r>
              <a:rPr dirty="0"/>
              <a:t>, </a:t>
            </a:r>
            <a:r>
              <a:rPr dirty="0" err="1"/>
              <a:t>finansējumu</a:t>
            </a:r>
            <a:r>
              <a:rPr dirty="0"/>
              <a:t> un </a:t>
            </a:r>
            <a:r>
              <a:rPr dirty="0" err="1"/>
              <a:t>kapacitātes</a:t>
            </a:r>
            <a:r>
              <a:rPr dirty="0"/>
              <a:t> </a:t>
            </a:r>
            <a:r>
              <a:rPr dirty="0" err="1"/>
              <a:t>stiprināšanu</a:t>
            </a:r>
            <a:r>
              <a:rPr dirty="0"/>
              <a:t>.</a:t>
            </a:r>
          </a:p>
        </p:txBody>
      </p:sp>
      <p:sp>
        <p:nvSpPr>
          <p:cNvPr id="577" name="Google Shape;568;p22"/>
          <p:cNvSpPr/>
          <p:nvPr/>
        </p:nvSpPr>
        <p:spPr>
          <a:xfrm>
            <a:off x="793790" y="3191993"/>
            <a:ext cx="446486" cy="446486"/>
          </a:xfrm>
          <a:prstGeom prst="roundRect">
            <a:avLst>
              <a:gd name="adj" fmla="val 186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78" name="Google Shape;569;p22"/>
          <p:cNvSpPr txBox="1"/>
          <p:nvPr/>
        </p:nvSpPr>
        <p:spPr>
          <a:xfrm>
            <a:off x="1438630" y="3108590"/>
            <a:ext cx="3799406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Koordinators</a:t>
            </a:r>
            <a:r>
              <a:rPr dirty="0"/>
              <a:t> </a:t>
            </a:r>
            <a:r>
              <a:rPr dirty="0" err="1"/>
              <a:t>katrai</a:t>
            </a:r>
            <a:r>
              <a:rPr dirty="0"/>
              <a:t> </a:t>
            </a:r>
            <a:r>
              <a:rPr dirty="0" err="1"/>
              <a:t>pašvaldībai</a:t>
            </a:r>
            <a:endParaRPr dirty="0"/>
          </a:p>
        </p:txBody>
      </p:sp>
      <p:sp>
        <p:nvSpPr>
          <p:cNvPr id="579" name="Google Shape;570;p22"/>
          <p:cNvSpPr txBox="1"/>
          <p:nvPr/>
        </p:nvSpPr>
        <p:spPr>
          <a:xfrm>
            <a:off x="1438631" y="3537812"/>
            <a:ext cx="1239797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Katrai</a:t>
            </a:r>
            <a:r>
              <a:rPr dirty="0"/>
              <a:t> </a:t>
            </a:r>
            <a:r>
              <a:rPr dirty="0" err="1"/>
              <a:t>pašvaldībai</a:t>
            </a:r>
            <a:r>
              <a:rPr dirty="0"/>
              <a:t> </a:t>
            </a:r>
            <a:r>
              <a:rPr lang="lv-LV" dirty="0"/>
              <a:t>pieejams BTA </a:t>
            </a:r>
            <a:r>
              <a:rPr dirty="0"/>
              <a:t>programmas </a:t>
            </a:r>
            <a:r>
              <a:rPr dirty="0" err="1"/>
              <a:t>izstrād</a:t>
            </a:r>
            <a:r>
              <a:rPr lang="lv-LV" dirty="0"/>
              <a:t>es gaitu atbalstošs koordinators</a:t>
            </a:r>
            <a:r>
              <a:rPr dirty="0"/>
              <a:t> no </a:t>
            </a:r>
            <a:r>
              <a:rPr dirty="0" err="1"/>
              <a:t>ministrijas</a:t>
            </a:r>
            <a:r>
              <a:rPr dirty="0"/>
              <a:t> </a:t>
            </a:r>
            <a:r>
              <a:rPr lang="lv-LV" dirty="0"/>
              <a:t>vai Bērnu aizsardzības centra </a:t>
            </a:r>
            <a:r>
              <a:rPr dirty="0" err="1"/>
              <a:t>puses</a:t>
            </a:r>
            <a:endParaRPr dirty="0"/>
          </a:p>
        </p:txBody>
      </p:sp>
      <p:sp>
        <p:nvSpPr>
          <p:cNvPr id="580" name="Google Shape;571;p22"/>
          <p:cNvSpPr/>
          <p:nvPr/>
        </p:nvSpPr>
        <p:spPr>
          <a:xfrm>
            <a:off x="793788" y="4386546"/>
            <a:ext cx="446486" cy="446486"/>
          </a:xfrm>
          <a:prstGeom prst="roundRect">
            <a:avLst>
              <a:gd name="adj" fmla="val 186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81" name="Google Shape;572;p22"/>
          <p:cNvSpPr txBox="1"/>
          <p:nvPr/>
        </p:nvSpPr>
        <p:spPr>
          <a:xfrm>
            <a:off x="1438630" y="4320410"/>
            <a:ext cx="2725343" cy="3341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/>
              <a:t>Lab</a:t>
            </a:r>
            <a:r>
              <a:rPr lang="lv-LV" dirty="0"/>
              <a:t>a</a:t>
            </a:r>
            <a:r>
              <a:rPr dirty="0"/>
              <a:t>s </a:t>
            </a:r>
            <a:r>
              <a:rPr dirty="0" err="1"/>
              <a:t>prakses</a:t>
            </a:r>
            <a:r>
              <a:rPr dirty="0"/>
              <a:t> </a:t>
            </a:r>
            <a:r>
              <a:rPr dirty="0" err="1"/>
              <a:t>piemēri</a:t>
            </a:r>
            <a:endParaRPr dirty="0"/>
          </a:p>
        </p:txBody>
      </p:sp>
      <p:sp>
        <p:nvSpPr>
          <p:cNvPr id="582" name="Google Shape;573;p22"/>
          <p:cNvSpPr txBox="1"/>
          <p:nvPr/>
        </p:nvSpPr>
        <p:spPr>
          <a:xfrm>
            <a:off x="1438631" y="4749629"/>
            <a:ext cx="1239797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Pieejami labas prakses paraugi no veiksmīgi </a:t>
            </a:r>
            <a:r>
              <a:rPr lang="lv-LV" dirty="0" err="1"/>
              <a:t>izstrādatām</a:t>
            </a:r>
            <a:r>
              <a:rPr lang="lv-LV" dirty="0"/>
              <a:t> BTA programmām – strukturētai pieejai, plašākam skatam uz izstrādes procesu un labu ideju apmaiņai.</a:t>
            </a:r>
            <a:endParaRPr dirty="0"/>
          </a:p>
        </p:txBody>
      </p:sp>
      <p:sp>
        <p:nvSpPr>
          <p:cNvPr id="583" name="Google Shape;574;p22"/>
          <p:cNvSpPr/>
          <p:nvPr/>
        </p:nvSpPr>
        <p:spPr>
          <a:xfrm>
            <a:off x="793790" y="5509610"/>
            <a:ext cx="446486" cy="446486"/>
          </a:xfrm>
          <a:prstGeom prst="roundRect">
            <a:avLst>
              <a:gd name="adj" fmla="val 186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84" name="Google Shape;575;p22"/>
          <p:cNvSpPr txBox="1"/>
          <p:nvPr/>
        </p:nvSpPr>
        <p:spPr>
          <a:xfrm>
            <a:off x="1438631" y="5532227"/>
            <a:ext cx="3818693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Skaidrs termiņš un finansējums</a:t>
            </a:r>
          </a:p>
        </p:txBody>
      </p:sp>
      <p:sp>
        <p:nvSpPr>
          <p:cNvPr id="585" name="Google Shape;576;p22"/>
          <p:cNvSpPr txBox="1"/>
          <p:nvPr/>
        </p:nvSpPr>
        <p:spPr>
          <a:xfrm>
            <a:off x="1438631" y="5945427"/>
            <a:ext cx="1239797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dirty="0" err="1"/>
              <a:t>Nepieciešams</a:t>
            </a:r>
            <a:r>
              <a:rPr dirty="0"/>
              <a:t> </a:t>
            </a:r>
            <a:r>
              <a:rPr dirty="0" err="1"/>
              <a:t>skaidrs</a:t>
            </a:r>
            <a:r>
              <a:rPr dirty="0"/>
              <a:t> </a:t>
            </a:r>
            <a:r>
              <a:rPr lang="lv-LV" dirty="0"/>
              <a:t>BTA programmas izstrādes </a:t>
            </a:r>
            <a:r>
              <a:rPr dirty="0" err="1"/>
              <a:t>termiņš</a:t>
            </a:r>
            <a:r>
              <a:rPr dirty="0"/>
              <a:t> un </a:t>
            </a:r>
            <a:r>
              <a:rPr dirty="0" err="1"/>
              <a:t>finansējums</a:t>
            </a:r>
            <a:r>
              <a:rPr dirty="0"/>
              <a:t>, </a:t>
            </a:r>
            <a:r>
              <a:rPr dirty="0" err="1"/>
              <a:t>kā</a:t>
            </a:r>
            <a:r>
              <a:rPr dirty="0"/>
              <a:t> arī </a:t>
            </a:r>
            <a:r>
              <a:rPr dirty="0" err="1"/>
              <a:t>bonuss</a:t>
            </a:r>
            <a:r>
              <a:rPr dirty="0"/>
              <a:t> </a:t>
            </a:r>
            <a:r>
              <a:rPr dirty="0" err="1"/>
              <a:t>darbiniekiem</a:t>
            </a:r>
            <a:r>
              <a:rPr dirty="0"/>
              <a:t> par </a:t>
            </a:r>
            <a:r>
              <a:rPr lang="lv-LV" dirty="0"/>
              <a:t>BTA </a:t>
            </a:r>
            <a:r>
              <a:rPr dirty="0"/>
              <a:t>programmas </a:t>
            </a:r>
            <a:r>
              <a:rPr dirty="0" err="1"/>
              <a:t>izstrādi</a:t>
            </a:r>
            <a:endParaRPr dirty="0"/>
          </a:p>
        </p:txBody>
      </p:sp>
      <p:sp>
        <p:nvSpPr>
          <p:cNvPr id="586" name="Google Shape;577;p22"/>
          <p:cNvSpPr/>
          <p:nvPr/>
        </p:nvSpPr>
        <p:spPr>
          <a:xfrm>
            <a:off x="793790" y="6704163"/>
            <a:ext cx="446486" cy="446486"/>
          </a:xfrm>
          <a:prstGeom prst="roundRect">
            <a:avLst>
              <a:gd name="adj" fmla="val 18670"/>
            </a:avLst>
          </a:prstGeom>
          <a:solidFill>
            <a:srgbClr val="D6F5F5"/>
          </a:solidFill>
          <a:ln>
            <a:solidFill>
              <a:srgbClr val="BCDBDB"/>
            </a:solidFill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87" name="Google Shape;578;p22"/>
          <p:cNvSpPr txBox="1"/>
          <p:nvPr/>
        </p:nvSpPr>
        <p:spPr>
          <a:xfrm>
            <a:off x="1438630" y="6702952"/>
            <a:ext cx="3251006" cy="292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23076"/>
              </a:lnSpc>
              <a:defRPr sz="1900" b="1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t>Seminārs izpilddirektoriem</a:t>
            </a:r>
          </a:p>
        </p:txBody>
      </p:sp>
      <p:sp>
        <p:nvSpPr>
          <p:cNvPr id="588" name="Google Shape;579;p22"/>
          <p:cNvSpPr txBox="1"/>
          <p:nvPr/>
        </p:nvSpPr>
        <p:spPr>
          <a:xfrm>
            <a:off x="1438631" y="7132172"/>
            <a:ext cx="12397979" cy="3295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61290"/>
              </a:lnSpc>
              <a:defRPr sz="1500">
                <a:solidFill>
                  <a:srgbClr val="0F3E7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r>
              <a:rPr lang="lv-LV" dirty="0"/>
              <a:t>BAC organizēti izglītojoši pasākumi pašvaldību izpilddirektoriem par BTA programmas nozīmīgumu.</a:t>
            </a:r>
            <a:endParaRPr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2515</Words>
  <Application>Microsoft Office PowerPoint</Application>
  <PresentationFormat>Custom</PresentationFormat>
  <Paragraphs>315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Inter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Gunta Zaļaiskalna</dc:creator>
  <cp:lastModifiedBy>Iveta Strūģe</cp:lastModifiedBy>
  <cp:revision>28</cp:revision>
  <dcterms:modified xsi:type="dcterms:W3CDTF">2026-07-21T13:49:59Z</dcterms:modified>
</cp:coreProperties>
</file>