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2" r:id="rId1"/>
  </p:sldMasterIdLst>
  <p:sldIdLst>
    <p:sldId id="276" r:id="rId2"/>
    <p:sldId id="280" r:id="rId3"/>
    <p:sldId id="281" r:id="rId4"/>
    <p:sldId id="282" r:id="rId5"/>
    <p:sldId id="284" r:id="rId6"/>
    <p:sldId id="285" r:id="rId7"/>
    <p:sldId id="26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9FA2"/>
    <a:srgbClr val="4748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82"/>
    <p:restoredTop sz="96327"/>
  </p:normalViewPr>
  <p:slideViewPr>
    <p:cSldViewPr snapToGrid="0" snapToObjects="1">
      <p:cViewPr varScale="1">
        <p:scale>
          <a:sx n="127" d="100"/>
          <a:sy n="127" d="100"/>
        </p:scale>
        <p:origin x="264" y="114"/>
      </p:cViewPr>
      <p:guideLst/>
    </p:cSldViewPr>
  </p:slid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E751D9-B2E4-454D-A63B-13BEF0F32E6F}" type="doc">
      <dgm:prSet loTypeId="urn:microsoft.com/office/officeart/2005/8/layout/vProcess5" loCatId="process" qsTypeId="urn:microsoft.com/office/officeart/2005/8/quickstyle/3d3" qsCatId="3D" csTypeId="urn:microsoft.com/office/officeart/2005/8/colors/accent1_2" csCatId="accent1"/>
      <dgm:spPr/>
      <dgm:t>
        <a:bodyPr/>
        <a:lstStyle/>
        <a:p>
          <a:endParaRPr lang="en-US"/>
        </a:p>
      </dgm:t>
    </dgm:pt>
    <dgm:pt modelId="{0AD2F36B-D8A3-4EBF-A98E-4696F4AEA817}">
      <dgm:prSet custT="1"/>
      <dgm:spPr/>
      <dgm:t>
        <a:bodyPr/>
        <a:lstStyle/>
        <a:p>
          <a:r>
            <a:rPr lang="lv-LV" sz="1200" b="1" i="1" dirty="0"/>
            <a:t>I</a:t>
          </a:r>
          <a:r>
            <a:rPr lang="lv-LV" sz="1200" b="1" i="1" baseline="0" dirty="0"/>
            <a:t>esniegtajai dokumentācijai ir jāsatur </a:t>
          </a:r>
          <a:r>
            <a:rPr lang="lv-LV" sz="1200" b="1" i="1" u="sng" baseline="0" dirty="0"/>
            <a:t>precīzu prasīto informāciju</a:t>
          </a:r>
          <a:r>
            <a:rPr lang="lv-LV" sz="1200" b="1" i="1" baseline="0" dirty="0"/>
            <a:t>, lai pasūtītājs var izvērtēt atbilstību izvirzītajai prasībai. </a:t>
          </a:r>
          <a:endParaRPr lang="en-US" sz="1200" dirty="0"/>
        </a:p>
      </dgm:t>
    </dgm:pt>
    <dgm:pt modelId="{A35B28E4-48B0-4A46-88FE-10B08F1DB5B2}" type="parTrans" cxnId="{F348D36E-7FD0-4891-B369-E3F52790EB00}">
      <dgm:prSet/>
      <dgm:spPr/>
      <dgm:t>
        <a:bodyPr/>
        <a:lstStyle/>
        <a:p>
          <a:endParaRPr lang="en-US"/>
        </a:p>
      </dgm:t>
    </dgm:pt>
    <dgm:pt modelId="{C59EA3A8-19AC-4183-B6DE-81E00363333E}" type="sibTrans" cxnId="{F348D36E-7FD0-4891-B369-E3F52790EB00}">
      <dgm:prSet/>
      <dgm:spPr/>
      <dgm:t>
        <a:bodyPr/>
        <a:lstStyle/>
        <a:p>
          <a:endParaRPr lang="en-US"/>
        </a:p>
      </dgm:t>
    </dgm:pt>
    <dgm:pt modelId="{D3D3CD0F-6DC3-4B8C-9A74-DFE7352F1016}">
      <dgm:prSet custT="1"/>
      <dgm:spPr/>
      <dgm:t>
        <a:bodyPr/>
        <a:lstStyle/>
        <a:p>
          <a:pPr algn="just"/>
          <a:r>
            <a:rPr lang="lv-LV" sz="1200" b="1" i="1" baseline="0" dirty="0"/>
            <a:t>Noteiktās kvalifikācijas prasības ir saistošas un ir jāievēro gan pretendentiem, iesniedzot piedāvājumu iepirkumā un pretendējot uz iepirkuma līguma slēgšanas tiesību iegūšanu, gan pasūtītājam iepirkumā iesniegto piedāvājumu vērtēšanā un līguma slēgšanas tiesību piešķiršanā, un nekāda atkāpšanās no iepirkuma nolikumā noteiktajām kvalifikācijas prasībām nav pieļaujama</a:t>
          </a:r>
          <a:r>
            <a:rPr lang="lv-LV" sz="1100" b="1" i="1" baseline="0" dirty="0"/>
            <a:t>.</a:t>
          </a:r>
          <a:endParaRPr lang="en-US" sz="1100" dirty="0"/>
        </a:p>
      </dgm:t>
    </dgm:pt>
    <dgm:pt modelId="{F10788C9-7BCF-4819-862C-E07EF03D7851}" type="parTrans" cxnId="{C2D82975-CA81-495F-AC01-0B289EE9C158}">
      <dgm:prSet/>
      <dgm:spPr/>
      <dgm:t>
        <a:bodyPr/>
        <a:lstStyle/>
        <a:p>
          <a:endParaRPr lang="en-US"/>
        </a:p>
      </dgm:t>
    </dgm:pt>
    <dgm:pt modelId="{33AAB6B5-9217-4961-A056-5A485C85FF70}" type="sibTrans" cxnId="{C2D82975-CA81-495F-AC01-0B289EE9C158}">
      <dgm:prSet/>
      <dgm:spPr/>
      <dgm:t>
        <a:bodyPr/>
        <a:lstStyle/>
        <a:p>
          <a:endParaRPr lang="en-US"/>
        </a:p>
      </dgm:t>
    </dgm:pt>
    <dgm:pt modelId="{B1DA86B8-1899-4F4C-95D9-6A037829C3F4}">
      <dgm:prSet custT="1"/>
      <dgm:spPr/>
      <dgm:t>
        <a:bodyPr/>
        <a:lstStyle/>
        <a:p>
          <a:pPr algn="just"/>
          <a:r>
            <a:rPr lang="lv-LV" sz="1200" b="1" i="1" baseline="0" dirty="0"/>
            <a:t>Vērtējot pretendentu atbilstību kvalifikācijas prasībām, vērā ir jāņem arī tas, ka katrai kvalifikācijas prasībai ir savs mērķis, ar kādu tā tikusi izvirzīta. Līdz ar to pretendenta gūtajai iepriekšējai pieredzei, ar kuru tas apliecina atbilstību pasūtītāja izvirzītajām kvalifikācijas prasībām, gan pēc jēgas jeb satura, gan pēc apjoma ir jābūt tādai, kas korelē ar izvirzīto prasību un kas tam būs noderīga konkrētā iepirkuma līguma izpildē.</a:t>
          </a:r>
          <a:endParaRPr lang="en-US" sz="1200" dirty="0"/>
        </a:p>
      </dgm:t>
    </dgm:pt>
    <dgm:pt modelId="{CAAB401B-7A2F-422E-8A0C-A8D0D95A6D00}" type="parTrans" cxnId="{15AD542D-D741-40F7-80C2-D770C960FE8B}">
      <dgm:prSet/>
      <dgm:spPr/>
      <dgm:t>
        <a:bodyPr/>
        <a:lstStyle/>
        <a:p>
          <a:endParaRPr lang="en-US"/>
        </a:p>
      </dgm:t>
    </dgm:pt>
    <dgm:pt modelId="{E58A0215-F72E-4DD3-862B-2A4C967035E0}" type="sibTrans" cxnId="{15AD542D-D741-40F7-80C2-D770C960FE8B}">
      <dgm:prSet/>
      <dgm:spPr/>
      <dgm:t>
        <a:bodyPr/>
        <a:lstStyle/>
        <a:p>
          <a:endParaRPr lang="en-US"/>
        </a:p>
      </dgm:t>
    </dgm:pt>
    <dgm:pt modelId="{DE51A54B-1D4D-45C8-9F4E-90E626F33E8F}">
      <dgm:prSet custT="1"/>
      <dgm:spPr/>
      <dgm:t>
        <a:bodyPr/>
        <a:lstStyle/>
        <a:p>
          <a:pPr algn="just"/>
          <a:r>
            <a:rPr lang="lv-LV" sz="1200" b="1" i="1" baseline="0" dirty="0"/>
            <a:t>Pretendentam ir tiesības izskaidrot un papildināt šo informāciju, nevis iesniegt jaunu, piedāvājumā sākotnēji nenorādītu informāciju. Proti, ir pieļaujams precizēt  piedāvājumā iekļauto informāciju, taču tikai tiktāl, ciktāl piedāvājums netiek papildināts un grozīts pēc būtības. </a:t>
          </a:r>
          <a:endParaRPr lang="en-US" sz="1200" dirty="0"/>
        </a:p>
      </dgm:t>
    </dgm:pt>
    <dgm:pt modelId="{C23A2112-5EB2-4A78-913E-98BD2558044C}" type="parTrans" cxnId="{FEDB9065-1359-4398-BA08-C07DFBAC43F3}">
      <dgm:prSet/>
      <dgm:spPr/>
      <dgm:t>
        <a:bodyPr/>
        <a:lstStyle/>
        <a:p>
          <a:endParaRPr lang="en-US"/>
        </a:p>
      </dgm:t>
    </dgm:pt>
    <dgm:pt modelId="{FA91FD36-C4FB-4A8A-A0B2-721FA60C2631}" type="sibTrans" cxnId="{FEDB9065-1359-4398-BA08-C07DFBAC43F3}">
      <dgm:prSet/>
      <dgm:spPr/>
      <dgm:t>
        <a:bodyPr/>
        <a:lstStyle/>
        <a:p>
          <a:endParaRPr lang="en-US"/>
        </a:p>
      </dgm:t>
    </dgm:pt>
    <dgm:pt modelId="{462EC4DC-152D-45E3-ACF5-80F09897B3E5}" type="pres">
      <dgm:prSet presAssocID="{31E751D9-B2E4-454D-A63B-13BEF0F32E6F}" presName="outerComposite" presStyleCnt="0">
        <dgm:presLayoutVars>
          <dgm:chMax val="5"/>
          <dgm:dir/>
          <dgm:resizeHandles val="exact"/>
        </dgm:presLayoutVars>
      </dgm:prSet>
      <dgm:spPr/>
    </dgm:pt>
    <dgm:pt modelId="{36233930-7949-4E53-96C0-241D4773945D}" type="pres">
      <dgm:prSet presAssocID="{31E751D9-B2E4-454D-A63B-13BEF0F32E6F}" presName="dummyMaxCanvas" presStyleCnt="0">
        <dgm:presLayoutVars/>
      </dgm:prSet>
      <dgm:spPr/>
    </dgm:pt>
    <dgm:pt modelId="{4FB569B6-320C-43B5-A69E-4DD6A129BD3A}" type="pres">
      <dgm:prSet presAssocID="{31E751D9-B2E4-454D-A63B-13BEF0F32E6F}" presName="FourNodes_1" presStyleLbl="node1" presStyleIdx="0" presStyleCnt="4">
        <dgm:presLayoutVars>
          <dgm:bulletEnabled val="1"/>
        </dgm:presLayoutVars>
      </dgm:prSet>
      <dgm:spPr/>
    </dgm:pt>
    <dgm:pt modelId="{F9BFF203-8F50-45DE-A0FF-8DC9492160F7}" type="pres">
      <dgm:prSet presAssocID="{31E751D9-B2E4-454D-A63B-13BEF0F32E6F}" presName="FourNodes_2" presStyleLbl="node1" presStyleIdx="1" presStyleCnt="4">
        <dgm:presLayoutVars>
          <dgm:bulletEnabled val="1"/>
        </dgm:presLayoutVars>
      </dgm:prSet>
      <dgm:spPr/>
    </dgm:pt>
    <dgm:pt modelId="{CBF2CA06-369C-44E8-A5CF-C7840C5C8268}" type="pres">
      <dgm:prSet presAssocID="{31E751D9-B2E4-454D-A63B-13BEF0F32E6F}" presName="FourNodes_3" presStyleLbl="node1" presStyleIdx="2" presStyleCnt="4">
        <dgm:presLayoutVars>
          <dgm:bulletEnabled val="1"/>
        </dgm:presLayoutVars>
      </dgm:prSet>
      <dgm:spPr/>
    </dgm:pt>
    <dgm:pt modelId="{8674EC78-5B5A-434E-BA0C-0459E2FBD779}" type="pres">
      <dgm:prSet presAssocID="{31E751D9-B2E4-454D-A63B-13BEF0F32E6F}" presName="FourNodes_4" presStyleLbl="node1" presStyleIdx="3" presStyleCnt="4">
        <dgm:presLayoutVars>
          <dgm:bulletEnabled val="1"/>
        </dgm:presLayoutVars>
      </dgm:prSet>
      <dgm:spPr/>
    </dgm:pt>
    <dgm:pt modelId="{1BAFE5A9-C800-49B6-B918-2CADDB514ABF}" type="pres">
      <dgm:prSet presAssocID="{31E751D9-B2E4-454D-A63B-13BEF0F32E6F}" presName="FourConn_1-2" presStyleLbl="fgAccFollowNode1" presStyleIdx="0" presStyleCnt="3">
        <dgm:presLayoutVars>
          <dgm:bulletEnabled val="1"/>
        </dgm:presLayoutVars>
      </dgm:prSet>
      <dgm:spPr/>
    </dgm:pt>
    <dgm:pt modelId="{EA811809-318B-4C67-B6F0-4E7D1F8754FF}" type="pres">
      <dgm:prSet presAssocID="{31E751D9-B2E4-454D-A63B-13BEF0F32E6F}" presName="FourConn_2-3" presStyleLbl="fgAccFollowNode1" presStyleIdx="1" presStyleCnt="3">
        <dgm:presLayoutVars>
          <dgm:bulletEnabled val="1"/>
        </dgm:presLayoutVars>
      </dgm:prSet>
      <dgm:spPr/>
    </dgm:pt>
    <dgm:pt modelId="{7A72EA83-380A-4790-B4DB-79E8EF4BE55C}" type="pres">
      <dgm:prSet presAssocID="{31E751D9-B2E4-454D-A63B-13BEF0F32E6F}" presName="FourConn_3-4" presStyleLbl="fgAccFollowNode1" presStyleIdx="2" presStyleCnt="3">
        <dgm:presLayoutVars>
          <dgm:bulletEnabled val="1"/>
        </dgm:presLayoutVars>
      </dgm:prSet>
      <dgm:spPr/>
    </dgm:pt>
    <dgm:pt modelId="{6616ED04-40C7-4825-905A-EF61DCE22511}" type="pres">
      <dgm:prSet presAssocID="{31E751D9-B2E4-454D-A63B-13BEF0F32E6F}" presName="FourNodes_1_text" presStyleLbl="node1" presStyleIdx="3" presStyleCnt="4">
        <dgm:presLayoutVars>
          <dgm:bulletEnabled val="1"/>
        </dgm:presLayoutVars>
      </dgm:prSet>
      <dgm:spPr/>
    </dgm:pt>
    <dgm:pt modelId="{F0B9CF21-8276-40BD-AEAA-B03B0E84B00F}" type="pres">
      <dgm:prSet presAssocID="{31E751D9-B2E4-454D-A63B-13BEF0F32E6F}" presName="FourNodes_2_text" presStyleLbl="node1" presStyleIdx="3" presStyleCnt="4">
        <dgm:presLayoutVars>
          <dgm:bulletEnabled val="1"/>
        </dgm:presLayoutVars>
      </dgm:prSet>
      <dgm:spPr/>
    </dgm:pt>
    <dgm:pt modelId="{32E43FD2-4271-49D2-89BC-BC9BE5AE2FF3}" type="pres">
      <dgm:prSet presAssocID="{31E751D9-B2E4-454D-A63B-13BEF0F32E6F}" presName="FourNodes_3_text" presStyleLbl="node1" presStyleIdx="3" presStyleCnt="4">
        <dgm:presLayoutVars>
          <dgm:bulletEnabled val="1"/>
        </dgm:presLayoutVars>
      </dgm:prSet>
      <dgm:spPr/>
    </dgm:pt>
    <dgm:pt modelId="{2714D453-FB03-432D-AB8C-E025C2B7DC88}" type="pres">
      <dgm:prSet presAssocID="{31E751D9-B2E4-454D-A63B-13BEF0F32E6F}" presName="FourNodes_4_text" presStyleLbl="node1" presStyleIdx="3" presStyleCnt="4">
        <dgm:presLayoutVars>
          <dgm:bulletEnabled val="1"/>
        </dgm:presLayoutVars>
      </dgm:prSet>
      <dgm:spPr/>
    </dgm:pt>
  </dgm:ptLst>
  <dgm:cxnLst>
    <dgm:cxn modelId="{27F9D60B-A830-4A21-B6C9-DEDF9E24C3D3}" type="presOf" srcId="{33AAB6B5-9217-4961-A056-5A485C85FF70}" destId="{EA811809-318B-4C67-B6F0-4E7D1F8754FF}" srcOrd="0" destOrd="0" presId="urn:microsoft.com/office/officeart/2005/8/layout/vProcess5"/>
    <dgm:cxn modelId="{15AD542D-D741-40F7-80C2-D770C960FE8B}" srcId="{31E751D9-B2E4-454D-A63B-13BEF0F32E6F}" destId="{B1DA86B8-1899-4F4C-95D9-6A037829C3F4}" srcOrd="2" destOrd="0" parTransId="{CAAB401B-7A2F-422E-8A0C-A8D0D95A6D00}" sibTransId="{E58A0215-F72E-4DD3-862B-2A4C967035E0}"/>
    <dgm:cxn modelId="{A277C030-0AFA-44EA-B6F3-F7FB4F8EDF10}" type="presOf" srcId="{E58A0215-F72E-4DD3-862B-2A4C967035E0}" destId="{7A72EA83-380A-4790-B4DB-79E8EF4BE55C}" srcOrd="0" destOrd="0" presId="urn:microsoft.com/office/officeart/2005/8/layout/vProcess5"/>
    <dgm:cxn modelId="{E1F5EF34-6054-40B1-B1B1-06889B06DD86}" type="presOf" srcId="{DE51A54B-1D4D-45C8-9F4E-90E626F33E8F}" destId="{8674EC78-5B5A-434E-BA0C-0459E2FBD779}" srcOrd="0" destOrd="0" presId="urn:microsoft.com/office/officeart/2005/8/layout/vProcess5"/>
    <dgm:cxn modelId="{51EF7940-E9E7-48F2-BBE4-36FB0B9F7D83}" type="presOf" srcId="{0AD2F36B-D8A3-4EBF-A98E-4696F4AEA817}" destId="{4FB569B6-320C-43B5-A69E-4DD6A129BD3A}" srcOrd="0" destOrd="0" presId="urn:microsoft.com/office/officeart/2005/8/layout/vProcess5"/>
    <dgm:cxn modelId="{FEDB9065-1359-4398-BA08-C07DFBAC43F3}" srcId="{31E751D9-B2E4-454D-A63B-13BEF0F32E6F}" destId="{DE51A54B-1D4D-45C8-9F4E-90E626F33E8F}" srcOrd="3" destOrd="0" parTransId="{C23A2112-5EB2-4A78-913E-98BD2558044C}" sibTransId="{FA91FD36-C4FB-4A8A-A0B2-721FA60C2631}"/>
    <dgm:cxn modelId="{F348D36E-7FD0-4891-B369-E3F52790EB00}" srcId="{31E751D9-B2E4-454D-A63B-13BEF0F32E6F}" destId="{0AD2F36B-D8A3-4EBF-A98E-4696F4AEA817}" srcOrd="0" destOrd="0" parTransId="{A35B28E4-48B0-4A46-88FE-10B08F1DB5B2}" sibTransId="{C59EA3A8-19AC-4183-B6DE-81E00363333E}"/>
    <dgm:cxn modelId="{04CED474-BEC4-47D3-8B51-B488502F747D}" type="presOf" srcId="{D3D3CD0F-6DC3-4B8C-9A74-DFE7352F1016}" destId="{F9BFF203-8F50-45DE-A0FF-8DC9492160F7}" srcOrd="0" destOrd="0" presId="urn:microsoft.com/office/officeart/2005/8/layout/vProcess5"/>
    <dgm:cxn modelId="{C2D82975-CA81-495F-AC01-0B289EE9C158}" srcId="{31E751D9-B2E4-454D-A63B-13BEF0F32E6F}" destId="{D3D3CD0F-6DC3-4B8C-9A74-DFE7352F1016}" srcOrd="1" destOrd="0" parTransId="{F10788C9-7BCF-4819-862C-E07EF03D7851}" sibTransId="{33AAB6B5-9217-4961-A056-5A485C85FF70}"/>
    <dgm:cxn modelId="{02DA0457-D07A-4189-93A8-1455B7742305}" type="presOf" srcId="{D3D3CD0F-6DC3-4B8C-9A74-DFE7352F1016}" destId="{F0B9CF21-8276-40BD-AEAA-B03B0E84B00F}" srcOrd="1" destOrd="0" presId="urn:microsoft.com/office/officeart/2005/8/layout/vProcess5"/>
    <dgm:cxn modelId="{802CB7AE-BA63-4720-A836-47E9FE45604C}" type="presOf" srcId="{C59EA3A8-19AC-4183-B6DE-81E00363333E}" destId="{1BAFE5A9-C800-49B6-B918-2CADDB514ABF}" srcOrd="0" destOrd="0" presId="urn:microsoft.com/office/officeart/2005/8/layout/vProcess5"/>
    <dgm:cxn modelId="{21DD21CC-982A-42BC-A7B5-C8DEF832959E}" type="presOf" srcId="{B1DA86B8-1899-4F4C-95D9-6A037829C3F4}" destId="{32E43FD2-4271-49D2-89BC-BC9BE5AE2FF3}" srcOrd="1" destOrd="0" presId="urn:microsoft.com/office/officeart/2005/8/layout/vProcess5"/>
    <dgm:cxn modelId="{2471E8E4-BB66-4461-9B7F-E7505E509782}" type="presOf" srcId="{B1DA86B8-1899-4F4C-95D9-6A037829C3F4}" destId="{CBF2CA06-369C-44E8-A5CF-C7840C5C8268}" srcOrd="0" destOrd="0" presId="urn:microsoft.com/office/officeart/2005/8/layout/vProcess5"/>
    <dgm:cxn modelId="{6A0E90E6-91F4-4A44-AA9A-F4574D7B48D9}" type="presOf" srcId="{DE51A54B-1D4D-45C8-9F4E-90E626F33E8F}" destId="{2714D453-FB03-432D-AB8C-E025C2B7DC88}" srcOrd="1" destOrd="0" presId="urn:microsoft.com/office/officeart/2005/8/layout/vProcess5"/>
    <dgm:cxn modelId="{1A400DF1-C5F1-401F-B25A-695478E235FD}" type="presOf" srcId="{31E751D9-B2E4-454D-A63B-13BEF0F32E6F}" destId="{462EC4DC-152D-45E3-ACF5-80F09897B3E5}" srcOrd="0" destOrd="0" presId="urn:microsoft.com/office/officeart/2005/8/layout/vProcess5"/>
    <dgm:cxn modelId="{681FB5F7-F254-4EE8-8D8D-6F01C7448893}" type="presOf" srcId="{0AD2F36B-D8A3-4EBF-A98E-4696F4AEA817}" destId="{6616ED04-40C7-4825-905A-EF61DCE22511}" srcOrd="1" destOrd="0" presId="urn:microsoft.com/office/officeart/2005/8/layout/vProcess5"/>
    <dgm:cxn modelId="{CF3B7095-9738-4485-B9B2-2278B4A631D2}" type="presParOf" srcId="{462EC4DC-152D-45E3-ACF5-80F09897B3E5}" destId="{36233930-7949-4E53-96C0-241D4773945D}" srcOrd="0" destOrd="0" presId="urn:microsoft.com/office/officeart/2005/8/layout/vProcess5"/>
    <dgm:cxn modelId="{535AF454-F25D-4FED-B96C-0459D2E1BD1F}" type="presParOf" srcId="{462EC4DC-152D-45E3-ACF5-80F09897B3E5}" destId="{4FB569B6-320C-43B5-A69E-4DD6A129BD3A}" srcOrd="1" destOrd="0" presId="urn:microsoft.com/office/officeart/2005/8/layout/vProcess5"/>
    <dgm:cxn modelId="{FF008EBC-A946-495D-A861-65D90AB0920A}" type="presParOf" srcId="{462EC4DC-152D-45E3-ACF5-80F09897B3E5}" destId="{F9BFF203-8F50-45DE-A0FF-8DC9492160F7}" srcOrd="2" destOrd="0" presId="urn:microsoft.com/office/officeart/2005/8/layout/vProcess5"/>
    <dgm:cxn modelId="{6AF68610-1A82-433C-B028-CB89D000114C}" type="presParOf" srcId="{462EC4DC-152D-45E3-ACF5-80F09897B3E5}" destId="{CBF2CA06-369C-44E8-A5CF-C7840C5C8268}" srcOrd="3" destOrd="0" presId="urn:microsoft.com/office/officeart/2005/8/layout/vProcess5"/>
    <dgm:cxn modelId="{C14A77BA-BF76-40F8-B919-76D007171AA0}" type="presParOf" srcId="{462EC4DC-152D-45E3-ACF5-80F09897B3E5}" destId="{8674EC78-5B5A-434E-BA0C-0459E2FBD779}" srcOrd="4" destOrd="0" presId="urn:microsoft.com/office/officeart/2005/8/layout/vProcess5"/>
    <dgm:cxn modelId="{BDA64225-633F-4EF4-8879-3209092E23DA}" type="presParOf" srcId="{462EC4DC-152D-45E3-ACF5-80F09897B3E5}" destId="{1BAFE5A9-C800-49B6-B918-2CADDB514ABF}" srcOrd="5" destOrd="0" presId="urn:microsoft.com/office/officeart/2005/8/layout/vProcess5"/>
    <dgm:cxn modelId="{9D099D3C-B69C-410D-BA9D-0AB44B09B8D2}" type="presParOf" srcId="{462EC4DC-152D-45E3-ACF5-80F09897B3E5}" destId="{EA811809-318B-4C67-B6F0-4E7D1F8754FF}" srcOrd="6" destOrd="0" presId="urn:microsoft.com/office/officeart/2005/8/layout/vProcess5"/>
    <dgm:cxn modelId="{BF205AF4-F625-4EBD-B326-5FCC980596E5}" type="presParOf" srcId="{462EC4DC-152D-45E3-ACF5-80F09897B3E5}" destId="{7A72EA83-380A-4790-B4DB-79E8EF4BE55C}" srcOrd="7" destOrd="0" presId="urn:microsoft.com/office/officeart/2005/8/layout/vProcess5"/>
    <dgm:cxn modelId="{264F579E-B11D-4F20-8EEB-67E6E75749C4}" type="presParOf" srcId="{462EC4DC-152D-45E3-ACF5-80F09897B3E5}" destId="{6616ED04-40C7-4825-905A-EF61DCE22511}" srcOrd="8" destOrd="0" presId="urn:microsoft.com/office/officeart/2005/8/layout/vProcess5"/>
    <dgm:cxn modelId="{D0227753-E3D8-4B21-B34A-56356C41EE03}" type="presParOf" srcId="{462EC4DC-152D-45E3-ACF5-80F09897B3E5}" destId="{F0B9CF21-8276-40BD-AEAA-B03B0E84B00F}" srcOrd="9" destOrd="0" presId="urn:microsoft.com/office/officeart/2005/8/layout/vProcess5"/>
    <dgm:cxn modelId="{62C83A07-5E81-498D-9FB4-8CD9559D3090}" type="presParOf" srcId="{462EC4DC-152D-45E3-ACF5-80F09897B3E5}" destId="{32E43FD2-4271-49D2-89BC-BC9BE5AE2FF3}" srcOrd="10" destOrd="0" presId="urn:microsoft.com/office/officeart/2005/8/layout/vProcess5"/>
    <dgm:cxn modelId="{7DB4A5A8-0394-4AAF-A04F-7E12F48D0AC5}" type="presParOf" srcId="{462EC4DC-152D-45E3-ACF5-80F09897B3E5}" destId="{2714D453-FB03-432D-AB8C-E025C2B7DC88}"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569B6-320C-43B5-A69E-4DD6A129BD3A}">
      <dsp:nvSpPr>
        <dsp:cNvPr id="0" name=""/>
        <dsp:cNvSpPr/>
      </dsp:nvSpPr>
      <dsp:spPr>
        <a:xfrm>
          <a:off x="0" y="0"/>
          <a:ext cx="7983599" cy="9075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lv-LV" sz="1200" b="1" i="1" kern="1200" dirty="0"/>
            <a:t>I</a:t>
          </a:r>
          <a:r>
            <a:rPr lang="lv-LV" sz="1200" b="1" i="1" kern="1200" baseline="0" dirty="0"/>
            <a:t>esniegtajai dokumentācijai ir jāsatur </a:t>
          </a:r>
          <a:r>
            <a:rPr lang="lv-LV" sz="1200" b="1" i="1" u="sng" kern="1200" baseline="0" dirty="0"/>
            <a:t>precīzu prasīto informāciju</a:t>
          </a:r>
          <a:r>
            <a:rPr lang="lv-LV" sz="1200" b="1" i="1" kern="1200" baseline="0" dirty="0"/>
            <a:t>, lai pasūtītājs var izvērtēt atbilstību izvirzītajai prasībai. </a:t>
          </a:r>
          <a:endParaRPr lang="en-US" sz="1200" kern="1200" dirty="0"/>
        </a:p>
      </dsp:txBody>
      <dsp:txXfrm>
        <a:off x="26583" y="26583"/>
        <a:ext cx="6927541" cy="854428"/>
      </dsp:txXfrm>
    </dsp:sp>
    <dsp:sp modelId="{F9BFF203-8F50-45DE-A0FF-8DC9492160F7}">
      <dsp:nvSpPr>
        <dsp:cNvPr id="0" name=""/>
        <dsp:cNvSpPr/>
      </dsp:nvSpPr>
      <dsp:spPr>
        <a:xfrm>
          <a:off x="668626" y="1072611"/>
          <a:ext cx="7983599" cy="9075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lv-LV" sz="1200" b="1" i="1" kern="1200" baseline="0" dirty="0"/>
            <a:t>Noteiktās kvalifikācijas prasības ir saistošas un ir jāievēro gan pretendentiem, iesniedzot piedāvājumu iepirkumā un pretendējot uz iepirkuma līguma slēgšanas tiesību iegūšanu, gan pasūtītājam iepirkumā iesniegto piedāvājumu vērtēšanā un līguma slēgšanas tiesību piešķiršanā, un nekāda atkāpšanās no iepirkuma nolikumā noteiktajām kvalifikācijas prasībām nav pieļaujama</a:t>
          </a:r>
          <a:r>
            <a:rPr lang="lv-LV" sz="1100" b="1" i="1" kern="1200" baseline="0" dirty="0"/>
            <a:t>.</a:t>
          </a:r>
          <a:endParaRPr lang="en-US" sz="1100" kern="1200" dirty="0"/>
        </a:p>
      </dsp:txBody>
      <dsp:txXfrm>
        <a:off x="695209" y="1099194"/>
        <a:ext cx="6671870" cy="854428"/>
      </dsp:txXfrm>
    </dsp:sp>
    <dsp:sp modelId="{CBF2CA06-369C-44E8-A5CF-C7840C5C8268}">
      <dsp:nvSpPr>
        <dsp:cNvPr id="0" name=""/>
        <dsp:cNvSpPr/>
      </dsp:nvSpPr>
      <dsp:spPr>
        <a:xfrm>
          <a:off x="1327273" y="2145223"/>
          <a:ext cx="7983599" cy="9075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lv-LV" sz="1200" b="1" i="1" kern="1200" baseline="0" dirty="0"/>
            <a:t>Vērtējot pretendentu atbilstību kvalifikācijas prasībām, vērā ir jāņem arī tas, ka katrai kvalifikācijas prasībai ir savs mērķis, ar kādu tā tikusi izvirzīta. Līdz ar to pretendenta gūtajai iepriekšējai pieredzei, ar kuru tas apliecina atbilstību pasūtītāja izvirzītajām kvalifikācijas prasībām, gan pēc jēgas jeb satura, gan pēc apjoma ir jābūt tādai, kas korelē ar izvirzīto prasību un kas tam būs noderīga konkrētā iepirkuma līguma izpildē.</a:t>
          </a:r>
          <a:endParaRPr lang="en-US" sz="1200" kern="1200" dirty="0"/>
        </a:p>
      </dsp:txBody>
      <dsp:txXfrm>
        <a:off x="1353856" y="2171806"/>
        <a:ext cx="6681849" cy="854428"/>
      </dsp:txXfrm>
    </dsp:sp>
    <dsp:sp modelId="{8674EC78-5B5A-434E-BA0C-0459E2FBD779}">
      <dsp:nvSpPr>
        <dsp:cNvPr id="0" name=""/>
        <dsp:cNvSpPr/>
      </dsp:nvSpPr>
      <dsp:spPr>
        <a:xfrm>
          <a:off x="1995899" y="3217834"/>
          <a:ext cx="7983599" cy="9075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lv-LV" sz="1200" b="1" i="1" kern="1200" baseline="0" dirty="0"/>
            <a:t>Pretendentam ir tiesības izskaidrot un papildināt šo informāciju, nevis iesniegt jaunu, piedāvājumā sākotnēji nenorādītu informāciju. Proti, ir pieļaujams precizēt  piedāvājumā iekļauto informāciju, taču tikai tiktāl, ciktāl piedāvājums netiek papildināts un grozīts pēc būtības. </a:t>
          </a:r>
          <a:endParaRPr lang="en-US" sz="1200" kern="1200" dirty="0"/>
        </a:p>
      </dsp:txBody>
      <dsp:txXfrm>
        <a:off x="2022482" y="3244417"/>
        <a:ext cx="6671870" cy="854428"/>
      </dsp:txXfrm>
    </dsp:sp>
    <dsp:sp modelId="{1BAFE5A9-C800-49B6-B918-2CADDB514ABF}">
      <dsp:nvSpPr>
        <dsp:cNvPr id="0" name=""/>
        <dsp:cNvSpPr/>
      </dsp:nvSpPr>
      <dsp:spPr>
        <a:xfrm>
          <a:off x="7393662" y="695134"/>
          <a:ext cx="589936" cy="589936"/>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526398" y="695134"/>
        <a:ext cx="324464" cy="443927"/>
      </dsp:txXfrm>
    </dsp:sp>
    <dsp:sp modelId="{EA811809-318B-4C67-B6F0-4E7D1F8754FF}">
      <dsp:nvSpPr>
        <dsp:cNvPr id="0" name=""/>
        <dsp:cNvSpPr/>
      </dsp:nvSpPr>
      <dsp:spPr>
        <a:xfrm>
          <a:off x="8062289" y="1767746"/>
          <a:ext cx="589936" cy="589936"/>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195025" y="1767746"/>
        <a:ext cx="324464" cy="443927"/>
      </dsp:txXfrm>
    </dsp:sp>
    <dsp:sp modelId="{7A72EA83-380A-4790-B4DB-79E8EF4BE55C}">
      <dsp:nvSpPr>
        <dsp:cNvPr id="0" name=""/>
        <dsp:cNvSpPr/>
      </dsp:nvSpPr>
      <dsp:spPr>
        <a:xfrm>
          <a:off x="8720936" y="2840357"/>
          <a:ext cx="589936" cy="589936"/>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853672" y="2840357"/>
        <a:ext cx="324464" cy="44392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4.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1EADA53-8D1D-4394-A903-BF9078879AA9}"/>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5834"/>
          <a:stretch/>
        </p:blipFill>
        <p:spPr>
          <a:xfrm>
            <a:off x="0" y="0"/>
            <a:ext cx="7823200" cy="6858000"/>
          </a:xfrm>
          <a:prstGeom prst="rect">
            <a:avLst/>
          </a:prstGeom>
        </p:spPr>
      </p:pic>
      <p:sp>
        <p:nvSpPr>
          <p:cNvPr id="2" name="Title 1"/>
          <p:cNvSpPr>
            <a:spLocks noGrp="1"/>
          </p:cNvSpPr>
          <p:nvPr>
            <p:ph type="ctrTitle"/>
          </p:nvPr>
        </p:nvSpPr>
        <p:spPr>
          <a:xfrm>
            <a:off x="477733" y="2276475"/>
            <a:ext cx="4573691" cy="2086725"/>
          </a:xfrm>
        </p:spPr>
        <p:txBody>
          <a:bodyPr wrap="square" anchor="t" anchorCtr="0">
            <a:spAutoFit/>
          </a:bodyPr>
          <a:lstStyle>
            <a:lvl1pPr algn="l">
              <a:defRPr sz="48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3729698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pakstitul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C203C5AC-9BCC-4D4D-ADC0-24FA4A58D100}"/>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r="35834"/>
          <a:stretch/>
        </p:blipFill>
        <p:spPr>
          <a:xfrm>
            <a:off x="0" y="0"/>
            <a:ext cx="7823200" cy="6858000"/>
          </a:xfrm>
          <a:prstGeom prst="rect">
            <a:avLst/>
          </a:prstGeom>
        </p:spPr>
      </p:pic>
      <p:sp>
        <p:nvSpPr>
          <p:cNvPr id="2" name="Title 1"/>
          <p:cNvSpPr>
            <a:spLocks noGrp="1"/>
          </p:cNvSpPr>
          <p:nvPr>
            <p:ph type="ctrTitle"/>
          </p:nvPr>
        </p:nvSpPr>
        <p:spPr>
          <a:xfrm>
            <a:off x="477733" y="2276475"/>
            <a:ext cx="4573691" cy="867930"/>
          </a:xfrm>
        </p:spPr>
        <p:txBody>
          <a:bodyPr wrap="square" anchor="t" anchorCtr="0">
            <a:spAutoFit/>
          </a:bodyPr>
          <a:lstStyle>
            <a:lvl1pPr algn="l">
              <a:defRPr sz="28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385488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bild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4CD57859-76D4-4A66-8365-1C0D3A884396}"/>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l="-14" r="70250"/>
          <a:stretch/>
        </p:blipFill>
        <p:spPr>
          <a:xfrm>
            <a:off x="-1737" y="0"/>
            <a:ext cx="3628857" cy="6858000"/>
          </a:xfrm>
          <a:prstGeom prst="rect">
            <a:avLst/>
          </a:prstGeom>
        </p:spPr>
      </p:pic>
    </p:spTree>
    <p:extLst>
      <p:ext uri="{BB962C8B-B14F-4D97-AF65-F5344CB8AC3E}">
        <p14:creationId xmlns:p14="http://schemas.microsoft.com/office/powerpoint/2010/main" val="576347141"/>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bilde+teks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F1D5F581-C595-4C56-B03B-A8291AD4EF48}"/>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641850" y="0"/>
            <a:ext cx="7550150" cy="6858000"/>
          </a:xfrm>
          <a:prstGeom prst="rect">
            <a:avLst/>
          </a:prstGeom>
        </p:spPr>
      </p:pic>
      <p:sp>
        <p:nvSpPr>
          <p:cNvPr id="8" name="Title 1">
            <a:extLst>
              <a:ext uri="{FF2B5EF4-FFF2-40B4-BE49-F238E27FC236}">
                <a16:creationId xmlns:a16="http://schemas.microsoft.com/office/drawing/2014/main" id="{B3F5BC25-AEA6-704F-B901-D843AC303ABA}"/>
              </a:ext>
            </a:extLst>
          </p:cNvPr>
          <p:cNvSpPr>
            <a:spLocks noGrp="1"/>
          </p:cNvSpPr>
          <p:nvPr>
            <p:ph type="title"/>
          </p:nvPr>
        </p:nvSpPr>
        <p:spPr>
          <a:xfrm>
            <a:off x="7067550" y="1044787"/>
            <a:ext cx="4105275" cy="239501"/>
          </a:xfrm>
        </p:spPr>
        <p:txBody>
          <a:bodyPr rIns="0"/>
          <a:lstStyle/>
          <a:p>
            <a:r>
              <a:rPr lang="en-US" dirty="0"/>
              <a:t>Click to edit Master title style</a:t>
            </a:r>
          </a:p>
        </p:txBody>
      </p:sp>
      <p:sp>
        <p:nvSpPr>
          <p:cNvPr id="9" name="Content Placeholder 2">
            <a:extLst>
              <a:ext uri="{FF2B5EF4-FFF2-40B4-BE49-F238E27FC236}">
                <a16:creationId xmlns:a16="http://schemas.microsoft.com/office/drawing/2014/main" id="{CEC2863D-26D4-7D42-91B8-19BF539FE382}"/>
              </a:ext>
            </a:extLst>
          </p:cNvPr>
          <p:cNvSpPr>
            <a:spLocks noGrp="1"/>
          </p:cNvSpPr>
          <p:nvPr>
            <p:ph idx="1"/>
          </p:nvPr>
        </p:nvSpPr>
        <p:spPr>
          <a:xfrm>
            <a:off x="7067550" y="2276475"/>
            <a:ext cx="4105275" cy="1615699"/>
          </a:xfrm>
        </p:spPr>
        <p:txBody>
          <a:bodyPr lIns="0" tIns="0" rIns="0">
            <a:spAutoFit/>
          </a:bodyPr>
          <a:lstStyle>
            <a:lvl1pPr algn="just">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B9D2CD5-86EF-4675-88F9-5EAD21598DD5}"/>
              </a:ext>
            </a:extLst>
          </p:cNvPr>
          <p:cNvSpPr>
            <a:spLocks noGrp="1"/>
          </p:cNvSpPr>
          <p:nvPr>
            <p:ph type="body" sz="quarter" idx="10" hasCustomPrompt="1"/>
          </p:nvPr>
        </p:nvSpPr>
        <p:spPr>
          <a:xfrm>
            <a:off x="7067550" y="1457776"/>
            <a:ext cx="4105275" cy="239501"/>
          </a:xfrm>
        </p:spPr>
        <p:txBody>
          <a:bodyPr/>
          <a:lstStyle>
            <a:lvl1pPr>
              <a:defRPr>
                <a:solidFill>
                  <a:schemeClr val="bg1">
                    <a:lumMod val="65000"/>
                  </a:schemeClr>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10" name="Graphic 9">
            <a:extLst>
              <a:ext uri="{FF2B5EF4-FFF2-40B4-BE49-F238E27FC236}">
                <a16:creationId xmlns:a16="http://schemas.microsoft.com/office/drawing/2014/main" id="{0B54DA2D-AAFC-4323-B40D-C6DC70299DF5}"/>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992958" y="6205102"/>
            <a:ext cx="877166" cy="369333"/>
          </a:xfrm>
          <a:prstGeom prst="rect">
            <a:avLst/>
          </a:prstGeom>
        </p:spPr>
      </p:pic>
      <p:pic>
        <p:nvPicPr>
          <p:cNvPr id="14" name="Graphic 13">
            <a:extLst>
              <a:ext uri="{FF2B5EF4-FFF2-40B4-BE49-F238E27FC236}">
                <a16:creationId xmlns:a16="http://schemas.microsoft.com/office/drawing/2014/main" id="{7CD95655-AEDC-4EC0-AF1E-E30F1ACC5D5C}"/>
              </a:ext>
            </a:extLst>
          </p:cNvPr>
          <p:cNvPicPr>
            <a:picLocks noChangeAspect="1"/>
          </p:cNvPicPr>
          <p:nvPr userDrawn="1"/>
        </p:nvPicPr>
        <p:blipFill>
          <a:blip r:embed="rId7">
            <a:extLst>
              <a:ext uri="{96DAC541-7B7A-43D3-8B79-37D633B846F1}">
                <asvg:svgBlip xmlns:asvg="http://schemas.microsoft.com/office/drawing/2016/SVG/main" r:embed="rId8"/>
              </a:ext>
            </a:extLst>
          </a:blip>
          <a:srcRect/>
          <a:stretch/>
        </p:blipFill>
        <p:spPr>
          <a:xfrm>
            <a:off x="2" y="0"/>
            <a:ext cx="12191998" cy="6857999"/>
          </a:xfrm>
          <a:prstGeom prst="rect">
            <a:avLst/>
          </a:prstGeom>
        </p:spPr>
      </p:pic>
    </p:spTree>
    <p:extLst>
      <p:ext uri="{BB962C8B-B14F-4D97-AF65-F5344CB8AC3E}">
        <p14:creationId xmlns:p14="http://schemas.microsoft.com/office/powerpoint/2010/main" val="3155105137"/>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pamats2">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3E0741D8-8AA9-4243-85C0-7AEAE3CF870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0" r="66362"/>
          <a:stretch/>
        </p:blipFill>
        <p:spPr>
          <a:xfrm>
            <a:off x="-2383" y="1"/>
            <a:ext cx="4103671" cy="6857999"/>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5051425" y="1284289"/>
            <a:ext cx="6121400" cy="1615699"/>
          </a:xfrm>
        </p:spPr>
        <p:txBody>
          <a:bodyPr>
            <a:spAutoFit/>
          </a:bodyPr>
          <a:lstStyle>
            <a:lvl1pPr algn="just">
              <a:lnSpc>
                <a:spcPts val="2500"/>
              </a:lnSpc>
              <a:spcBef>
                <a:spcPts val="0"/>
              </a:spcBef>
              <a:defRPr sz="1600" spc="0" baseline="0">
                <a:solidFill>
                  <a:schemeClr val="tx2"/>
                </a:solidFill>
              </a:defRPr>
            </a:lvl1pPr>
            <a:lvl2pPr algn="just">
              <a:lnSpc>
                <a:spcPts val="2500"/>
              </a:lnSpc>
              <a:spcBef>
                <a:spcPts val="0"/>
              </a:spcBef>
              <a:defRPr sz="1600" spc="0" baseline="0">
                <a:solidFill>
                  <a:schemeClr val="tx2"/>
                </a:solidFill>
              </a:defRPr>
            </a:lvl2pPr>
            <a:lvl3pPr algn="just">
              <a:lnSpc>
                <a:spcPts val="2500"/>
              </a:lnSpc>
              <a:spcBef>
                <a:spcPts val="0"/>
              </a:spcBef>
              <a:defRPr sz="1600" spc="0" baseline="0">
                <a:solidFill>
                  <a:schemeClr val="tx2"/>
                </a:solidFill>
              </a:defRPr>
            </a:lvl3pPr>
            <a:lvl4pPr algn="just">
              <a:lnSpc>
                <a:spcPts val="2500"/>
              </a:lnSpc>
              <a:spcBef>
                <a:spcPts val="0"/>
              </a:spcBef>
              <a:defRPr sz="1600" spc="0" baseline="0">
                <a:solidFill>
                  <a:schemeClr val="tx2"/>
                </a:solidFill>
              </a:defRPr>
            </a:lvl4pPr>
            <a:lvl5pPr algn="just">
              <a:lnSpc>
                <a:spcPts val="2500"/>
              </a:lnSpc>
              <a:spcBef>
                <a:spcPts val="0"/>
              </a:spcBef>
              <a:defRPr sz="1600" spc="0" baseline="0">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7656798"/>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amats2 + 4 bildes">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B156236A-008B-8449-91C8-E135C49E7827}"/>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0" r="66362"/>
          <a:stretch/>
        </p:blipFill>
        <p:spPr>
          <a:xfrm>
            <a:off x="-2383" y="1"/>
            <a:ext cx="4103671" cy="6857999"/>
          </a:xfrm>
          <a:prstGeom prst="rect">
            <a:avLst/>
          </a:prstGeom>
        </p:spPr>
      </p:pic>
      <p:sp>
        <p:nvSpPr>
          <p:cNvPr id="2" name="Title 1"/>
          <p:cNvSpPr>
            <a:spLocks noGrp="1"/>
          </p:cNvSpPr>
          <p:nvPr>
            <p:ph type="title"/>
          </p:nvPr>
        </p:nvSpPr>
        <p:spPr>
          <a:xfrm>
            <a:off x="570864" y="2303425"/>
            <a:ext cx="2464435" cy="1338828"/>
          </a:xfrm>
        </p:spPr>
        <p:txBody>
          <a:bodyPr/>
          <a:lstStyle>
            <a:lvl1pPr>
              <a:defRPr sz="3000" b="1" i="0">
                <a:solidFill>
                  <a:schemeClr val="bg2"/>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5" name="Freeform: Shape 20">
            <a:extLst>
              <a:ext uri="{FF2B5EF4-FFF2-40B4-BE49-F238E27FC236}">
                <a16:creationId xmlns:a16="http://schemas.microsoft.com/office/drawing/2014/main" id="{7BAAEAAA-19D9-4D44-AF82-D908036CA78E}"/>
              </a:ext>
            </a:extLst>
          </p:cNvPr>
          <p:cNvSpPr>
            <a:spLocks noGrp="1"/>
          </p:cNvSpPr>
          <p:nvPr>
            <p:ph type="pic" sz="quarter" idx="14"/>
          </p:nvPr>
        </p:nvSpPr>
        <p:spPr>
          <a:xfrm>
            <a:off x="5044851"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6" name="Freeform: Shape 20">
            <a:extLst>
              <a:ext uri="{FF2B5EF4-FFF2-40B4-BE49-F238E27FC236}">
                <a16:creationId xmlns:a16="http://schemas.microsoft.com/office/drawing/2014/main" id="{981BFD5A-DC72-7E4F-A5AA-D746B3976DD3}"/>
              </a:ext>
            </a:extLst>
          </p:cNvPr>
          <p:cNvSpPr>
            <a:spLocks noGrp="1"/>
          </p:cNvSpPr>
          <p:nvPr>
            <p:ph type="pic" sz="quarter" idx="15"/>
          </p:nvPr>
        </p:nvSpPr>
        <p:spPr>
          <a:xfrm>
            <a:off x="8093097" y="105298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8" name="Freeform: Shape 20">
            <a:extLst>
              <a:ext uri="{FF2B5EF4-FFF2-40B4-BE49-F238E27FC236}">
                <a16:creationId xmlns:a16="http://schemas.microsoft.com/office/drawing/2014/main" id="{3F0DA464-9122-C04C-9AC6-607B4DC75D34}"/>
              </a:ext>
            </a:extLst>
          </p:cNvPr>
          <p:cNvSpPr>
            <a:spLocks noGrp="1"/>
          </p:cNvSpPr>
          <p:nvPr>
            <p:ph type="pic" sz="quarter" idx="16"/>
          </p:nvPr>
        </p:nvSpPr>
        <p:spPr>
          <a:xfrm>
            <a:off x="5044851"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9" name="Freeform: Shape 20">
            <a:extLst>
              <a:ext uri="{FF2B5EF4-FFF2-40B4-BE49-F238E27FC236}">
                <a16:creationId xmlns:a16="http://schemas.microsoft.com/office/drawing/2014/main" id="{C93AEDCB-F292-904C-858E-FE2B3571CEE4}"/>
              </a:ext>
            </a:extLst>
          </p:cNvPr>
          <p:cNvSpPr>
            <a:spLocks noGrp="1"/>
          </p:cNvSpPr>
          <p:nvPr>
            <p:ph type="pic" sz="quarter" idx="17"/>
          </p:nvPr>
        </p:nvSpPr>
        <p:spPr>
          <a:xfrm>
            <a:off x="8093097" y="3755542"/>
            <a:ext cx="1938972" cy="1709489"/>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0" name="Text Placeholder 22">
            <a:extLst>
              <a:ext uri="{FF2B5EF4-FFF2-40B4-BE49-F238E27FC236}">
                <a16:creationId xmlns:a16="http://schemas.microsoft.com/office/drawing/2014/main" id="{7CC3C8D8-2E83-F64B-8DF3-C37914EACD10}"/>
              </a:ext>
            </a:extLst>
          </p:cNvPr>
          <p:cNvSpPr>
            <a:spLocks noGrp="1"/>
          </p:cNvSpPr>
          <p:nvPr>
            <p:ph type="body" sz="quarter" idx="18" hasCustomPrompt="1"/>
          </p:nvPr>
        </p:nvSpPr>
        <p:spPr>
          <a:xfrm>
            <a:off x="504485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 mazais virsraksts, īss apraksts,</a:t>
            </a:r>
          </a:p>
          <a:p>
            <a:endParaRPr lang="lv-LV" sz="1400"/>
          </a:p>
        </p:txBody>
      </p:sp>
      <p:sp>
        <p:nvSpPr>
          <p:cNvPr id="11" name="Text Placeholder 22">
            <a:extLst>
              <a:ext uri="{FF2B5EF4-FFF2-40B4-BE49-F238E27FC236}">
                <a16:creationId xmlns:a16="http://schemas.microsoft.com/office/drawing/2014/main" id="{423F87F8-A12C-DC40-9FB6-EA0DF5EAEECD}"/>
              </a:ext>
            </a:extLst>
          </p:cNvPr>
          <p:cNvSpPr>
            <a:spLocks noGrp="1"/>
          </p:cNvSpPr>
          <p:nvPr>
            <p:ph type="body" sz="quarter" idx="19" hasCustomPrompt="1"/>
          </p:nvPr>
        </p:nvSpPr>
        <p:spPr>
          <a:xfrm>
            <a:off x="8082691" y="2901949"/>
            <a:ext cx="2022699" cy="527051"/>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 mazais virsraksts, īss apraksts,</a:t>
            </a:r>
          </a:p>
          <a:p>
            <a:endParaRPr lang="lv-LV" sz="1400"/>
          </a:p>
        </p:txBody>
      </p:sp>
      <p:sp>
        <p:nvSpPr>
          <p:cNvPr id="12" name="Text Placeholder 22">
            <a:extLst>
              <a:ext uri="{FF2B5EF4-FFF2-40B4-BE49-F238E27FC236}">
                <a16:creationId xmlns:a16="http://schemas.microsoft.com/office/drawing/2014/main" id="{98F489F4-B027-E043-875B-C436D9D4CA8C}"/>
              </a:ext>
            </a:extLst>
          </p:cNvPr>
          <p:cNvSpPr>
            <a:spLocks noGrp="1"/>
          </p:cNvSpPr>
          <p:nvPr>
            <p:ph type="body" sz="quarter" idx="20" hasCustomPrompt="1"/>
          </p:nvPr>
        </p:nvSpPr>
        <p:spPr>
          <a:xfrm>
            <a:off x="504485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 mazais virsraksts, īss apraksts,</a:t>
            </a:r>
          </a:p>
          <a:p>
            <a:endParaRPr lang="lv-LV" sz="1400"/>
          </a:p>
        </p:txBody>
      </p:sp>
      <p:sp>
        <p:nvSpPr>
          <p:cNvPr id="13" name="Text Placeholder 22">
            <a:extLst>
              <a:ext uri="{FF2B5EF4-FFF2-40B4-BE49-F238E27FC236}">
                <a16:creationId xmlns:a16="http://schemas.microsoft.com/office/drawing/2014/main" id="{CB391C24-457B-8640-B767-824D974D5B9F}"/>
              </a:ext>
            </a:extLst>
          </p:cNvPr>
          <p:cNvSpPr>
            <a:spLocks noGrp="1"/>
          </p:cNvSpPr>
          <p:nvPr>
            <p:ph type="body" sz="quarter" idx="21" hasCustomPrompt="1"/>
          </p:nvPr>
        </p:nvSpPr>
        <p:spPr>
          <a:xfrm>
            <a:off x="8082691" y="5634989"/>
            <a:ext cx="2022699" cy="820738"/>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 mazais virsraksts, īss apraksts,</a:t>
            </a:r>
          </a:p>
          <a:p>
            <a:endParaRPr lang="lv-LV" sz="1400"/>
          </a:p>
        </p:txBody>
      </p:sp>
    </p:spTree>
    <p:extLst>
      <p:ext uri="{BB962C8B-B14F-4D97-AF65-F5344CB8AC3E}">
        <p14:creationId xmlns:p14="http://schemas.microsoft.com/office/powerpoint/2010/main" val="1183164175"/>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amats3">
    <p:bg>
      <p:bgPr>
        <a:solidFill>
          <a:schemeClr val="bg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0B54DA2D-AAFC-4323-B40D-C6DC70299DF5}"/>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992958" y="6205102"/>
            <a:ext cx="877166" cy="369333"/>
          </a:xfrm>
          <a:prstGeom prst="rect">
            <a:avLst/>
          </a:prstGeom>
        </p:spPr>
      </p:pic>
      <p:sp>
        <p:nvSpPr>
          <p:cNvPr id="11" name="Title 1">
            <a:extLst>
              <a:ext uri="{FF2B5EF4-FFF2-40B4-BE49-F238E27FC236}">
                <a16:creationId xmlns:a16="http://schemas.microsoft.com/office/drawing/2014/main" id="{0575DF13-13F2-4941-B0AC-D70889FE44E3}"/>
              </a:ext>
            </a:extLst>
          </p:cNvPr>
          <p:cNvSpPr>
            <a:spLocks noGrp="1"/>
          </p:cNvSpPr>
          <p:nvPr>
            <p:ph type="title"/>
          </p:nvPr>
        </p:nvSpPr>
        <p:spPr>
          <a:xfrm>
            <a:off x="3035300" y="1044788"/>
            <a:ext cx="8137525" cy="369332"/>
          </a:xfrm>
        </p:spPr>
        <p:txBody>
          <a:bodyPr rIns="0">
            <a:spAutoFit/>
          </a:bodyPr>
          <a:lstStyle>
            <a:lvl1pPr>
              <a:defRPr>
                <a:latin typeface="+mn-lt"/>
              </a:defRPr>
            </a:lvl1pPr>
          </a:lstStyle>
          <a:p>
            <a:r>
              <a:rPr lang="en-US" dirty="0"/>
              <a:t>Click to edit Master title style</a:t>
            </a:r>
          </a:p>
        </p:txBody>
      </p:sp>
      <p:sp>
        <p:nvSpPr>
          <p:cNvPr id="12" name="Content Placeholder 2">
            <a:extLst>
              <a:ext uri="{FF2B5EF4-FFF2-40B4-BE49-F238E27FC236}">
                <a16:creationId xmlns:a16="http://schemas.microsoft.com/office/drawing/2014/main" id="{543042E1-5506-B348-8614-C62E079D43FD}"/>
              </a:ext>
            </a:extLst>
          </p:cNvPr>
          <p:cNvSpPr>
            <a:spLocks noGrp="1"/>
          </p:cNvSpPr>
          <p:nvPr>
            <p:ph idx="1"/>
          </p:nvPr>
        </p:nvSpPr>
        <p:spPr>
          <a:xfrm>
            <a:off x="3035300" y="2276475"/>
            <a:ext cx="8137525" cy="1615699"/>
          </a:xfrm>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4">
            <a:extLst>
              <a:ext uri="{FF2B5EF4-FFF2-40B4-BE49-F238E27FC236}">
                <a16:creationId xmlns:a16="http://schemas.microsoft.com/office/drawing/2014/main" id="{82309C2E-F88D-494A-91BA-A6E0573A8104}"/>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pic>
        <p:nvPicPr>
          <p:cNvPr id="3" name="Graphic 2">
            <a:extLst>
              <a:ext uri="{FF2B5EF4-FFF2-40B4-BE49-F238E27FC236}">
                <a16:creationId xmlns:a16="http://schemas.microsoft.com/office/drawing/2014/main" id="{4422F280-CEC5-5846-9B62-D1D86A140EFE}"/>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1000" r="83258"/>
          <a:stretch/>
        </p:blipFill>
        <p:spPr>
          <a:xfrm>
            <a:off x="0" y="0"/>
            <a:ext cx="1919288" cy="6858000"/>
          </a:xfrm>
          <a:prstGeom prst="rect">
            <a:avLst/>
          </a:prstGeom>
        </p:spPr>
      </p:pic>
    </p:spTree>
    <p:extLst>
      <p:ext uri="{BB962C8B-B14F-4D97-AF65-F5344CB8AC3E}">
        <p14:creationId xmlns:p14="http://schemas.microsoft.com/office/powerpoint/2010/main" val="3143183925"/>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mats1">
    <p:spTree>
      <p:nvGrpSpPr>
        <p:cNvPr id="1" name=""/>
        <p:cNvGrpSpPr/>
        <p:nvPr/>
      </p:nvGrpSpPr>
      <p:grpSpPr>
        <a:xfrm>
          <a:off x="0" y="0"/>
          <a:ext cx="0" cy="0"/>
          <a:chOff x="0" y="0"/>
          <a:chExt cx="0" cy="0"/>
        </a:xfrm>
      </p:grpSpPr>
      <p:sp>
        <p:nvSpPr>
          <p:cNvPr id="2" name="Title 1"/>
          <p:cNvSpPr>
            <a:spLocks noGrp="1"/>
          </p:cNvSpPr>
          <p:nvPr>
            <p:ph type="title"/>
          </p:nvPr>
        </p:nvSpPr>
        <p:spPr/>
        <p:txBody>
          <a:bodyPr rIns="0">
            <a:spAutoFit/>
          </a:bodyPr>
          <a:lstStyle>
            <a:lvl1pPr>
              <a:defRPr>
                <a:latin typeface="+mn-lt"/>
              </a:defRPr>
            </a:lvl1pPr>
          </a:lstStyle>
          <a:p>
            <a:r>
              <a:rPr lang="en-US" dirty="0"/>
              <a:t>Click to edit Master title style</a:t>
            </a:r>
          </a:p>
        </p:txBody>
      </p:sp>
      <p:sp>
        <p:nvSpPr>
          <p:cNvPr id="3" name="Content Placeholder 2"/>
          <p:cNvSpPr>
            <a:spLocks noGrp="1"/>
          </p:cNvSpPr>
          <p:nvPr>
            <p:ph idx="1"/>
          </p:nvPr>
        </p:nvSpPr>
        <p:spPr/>
        <p:txBody>
          <a:bodyPr tIns="0">
            <a:spAutoFit/>
          </a:bodyPr>
          <a:lstStyle>
            <a:lvl1pPr algn="just">
              <a:lnSpc>
                <a:spcPts val="2500"/>
              </a:lnSpc>
              <a:spcBef>
                <a:spcPts val="0"/>
              </a:spcBef>
              <a:defRPr sz="1600"/>
            </a:lvl1pPr>
            <a:lvl2pPr algn="just">
              <a:lnSpc>
                <a:spcPts val="2500"/>
              </a:lnSpc>
              <a:spcBef>
                <a:spcPts val="0"/>
              </a:spcBef>
              <a:defRPr sz="1600"/>
            </a:lvl2pPr>
            <a:lvl3pPr algn="just">
              <a:lnSpc>
                <a:spcPts val="2500"/>
              </a:lnSpc>
              <a:spcBef>
                <a:spcPts val="0"/>
              </a:spcBef>
              <a:defRPr sz="1600"/>
            </a:lvl3pPr>
            <a:lvl4pPr algn="just">
              <a:lnSpc>
                <a:spcPts val="2500"/>
              </a:lnSpc>
              <a:spcBef>
                <a:spcPts val="0"/>
              </a:spcBef>
              <a:defRPr sz="1600"/>
            </a:lvl4pPr>
            <a:lvl5pPr algn="just">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Tree>
    <p:extLst>
      <p:ext uri="{BB962C8B-B14F-4D97-AF65-F5344CB8AC3E}">
        <p14:creationId xmlns:p14="http://schemas.microsoft.com/office/powerpoint/2010/main" val="3435129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mats1 + 4 bildes">
    <p:spTree>
      <p:nvGrpSpPr>
        <p:cNvPr id="1" name=""/>
        <p:cNvGrpSpPr/>
        <p:nvPr/>
      </p:nvGrpSpPr>
      <p:grpSpPr>
        <a:xfrm>
          <a:off x="0" y="0"/>
          <a:ext cx="0" cy="0"/>
          <a:chOff x="0" y="0"/>
          <a:chExt cx="0" cy="0"/>
        </a:xfrm>
      </p:grpSpPr>
      <p:sp>
        <p:nvSpPr>
          <p:cNvPr id="2" name="Title 1"/>
          <p:cNvSpPr>
            <a:spLocks noGrp="1"/>
          </p:cNvSpPr>
          <p:nvPr>
            <p:ph type="title"/>
          </p:nvPr>
        </p:nvSpPr>
        <p:spPr/>
        <p:txBody>
          <a:bodyPr rIns="0">
            <a:spAutoFit/>
          </a:bodyPr>
          <a:lstStyle>
            <a:lvl1pPr>
              <a:defRPr>
                <a:latin typeface="+mn-lt"/>
              </a:defRPr>
            </a:lvl1pPr>
          </a:lstStyle>
          <a:p>
            <a:r>
              <a:rPr lang="en-US" dirty="0"/>
              <a:t>Click to edit Master title style</a:t>
            </a:r>
          </a:p>
        </p:txBody>
      </p:sp>
      <p:sp>
        <p:nvSpPr>
          <p:cNvPr id="5" name="Text Placeholder 4">
            <a:extLst>
              <a:ext uri="{FF2B5EF4-FFF2-40B4-BE49-F238E27FC236}">
                <a16:creationId xmlns:a16="http://schemas.microsoft.com/office/drawing/2014/main" id="{963F99E1-67EE-448C-AFB2-1F9E93364E81}"/>
              </a:ext>
            </a:extLst>
          </p:cNvPr>
          <p:cNvSpPr>
            <a:spLocks noGrp="1"/>
          </p:cNvSpPr>
          <p:nvPr>
            <p:ph type="body" sz="quarter" idx="10" hasCustomPrompt="1"/>
          </p:nvPr>
        </p:nvSpPr>
        <p:spPr>
          <a:xfrm>
            <a:off x="3035300" y="1375584"/>
            <a:ext cx="8137525" cy="287130"/>
          </a:xfrm>
        </p:spPr>
        <p:txBody>
          <a:bodyPr bIns="0">
            <a:spAutoFit/>
          </a:bodyPr>
          <a:lstStyle>
            <a:lvl1pPr>
              <a:defRPr>
                <a:solidFill>
                  <a:schemeClr val="tx2"/>
                </a:solidFill>
              </a:defRPr>
            </a:lvl1pPr>
            <a:lvl2pPr>
              <a:defRPr>
                <a:solidFill>
                  <a:schemeClr val="bg1">
                    <a:lumMod val="65000"/>
                  </a:schemeClr>
                </a:solidFill>
              </a:defRPr>
            </a:lvl2pPr>
            <a:lvl3pPr>
              <a:defRPr>
                <a:solidFill>
                  <a:schemeClr val="bg1">
                    <a:lumMod val="65000"/>
                  </a:schemeClr>
                </a:solidFill>
              </a:defRPr>
            </a:lvl3pPr>
            <a:lvl4pPr>
              <a:defRPr>
                <a:solidFill>
                  <a:schemeClr val="bg1">
                    <a:lumMod val="65000"/>
                  </a:schemeClr>
                </a:solidFill>
              </a:defRPr>
            </a:lvl4pPr>
            <a:lvl5pPr>
              <a:defRPr>
                <a:solidFill>
                  <a:schemeClr val="bg1">
                    <a:lumMod val="65000"/>
                  </a:schemeClr>
                </a:solidFill>
              </a:defRPr>
            </a:lvl5pPr>
          </a:lstStyle>
          <a:p>
            <a:pPr lvl="0"/>
            <a:r>
              <a:rPr lang="lv-LV" dirty="0"/>
              <a:t>Apakšvirsraksts</a:t>
            </a:r>
          </a:p>
        </p:txBody>
      </p:sp>
      <p:sp>
        <p:nvSpPr>
          <p:cNvPr id="6" name="Content Placeholder 2">
            <a:extLst>
              <a:ext uri="{FF2B5EF4-FFF2-40B4-BE49-F238E27FC236}">
                <a16:creationId xmlns:a16="http://schemas.microsoft.com/office/drawing/2014/main" id="{5F8C15AE-A112-B84F-AAEA-02AA71F8DFC0}"/>
              </a:ext>
            </a:extLst>
          </p:cNvPr>
          <p:cNvSpPr>
            <a:spLocks noGrp="1"/>
          </p:cNvSpPr>
          <p:nvPr>
            <p:ph idx="1"/>
          </p:nvPr>
        </p:nvSpPr>
        <p:spPr>
          <a:xfrm>
            <a:off x="3035300" y="3844739"/>
            <a:ext cx="8137525" cy="1366208"/>
          </a:xfrm>
        </p:spPr>
        <p:txBody>
          <a:bodyPr tIns="0">
            <a:spAutoFit/>
          </a:bodyPr>
          <a:lstStyle>
            <a:lvl1pPr algn="just">
              <a:lnSpc>
                <a:spcPts val="2100"/>
              </a:lnSpc>
              <a:spcBef>
                <a:spcPts val="0"/>
              </a:spcBef>
              <a:defRPr sz="1400"/>
            </a:lvl1pPr>
            <a:lvl2pPr algn="just">
              <a:lnSpc>
                <a:spcPts val="2100"/>
              </a:lnSpc>
              <a:spcBef>
                <a:spcPts val="0"/>
              </a:spcBef>
              <a:defRPr sz="1400"/>
            </a:lvl2pPr>
            <a:lvl3pPr algn="just">
              <a:lnSpc>
                <a:spcPts val="2100"/>
              </a:lnSpc>
              <a:spcBef>
                <a:spcPts val="0"/>
              </a:spcBef>
              <a:defRPr sz="1400"/>
            </a:lvl3pPr>
            <a:lvl4pPr algn="just">
              <a:lnSpc>
                <a:spcPts val="2100"/>
              </a:lnSpc>
              <a:spcBef>
                <a:spcPts val="0"/>
              </a:spcBef>
              <a:defRPr sz="1400"/>
            </a:lvl4pPr>
            <a:lvl5pPr algn="just">
              <a:lnSpc>
                <a:spcPts val="2100"/>
              </a:lnSpc>
              <a:spcBef>
                <a:spcPts val="0"/>
              </a:spcBef>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reeform: Shape 27">
            <a:extLst>
              <a:ext uri="{FF2B5EF4-FFF2-40B4-BE49-F238E27FC236}">
                <a16:creationId xmlns:a16="http://schemas.microsoft.com/office/drawing/2014/main" id="{D94EC930-91C9-0B4A-B63B-6AA20F713B55}"/>
              </a:ext>
            </a:extLst>
          </p:cNvPr>
          <p:cNvSpPr>
            <a:spLocks noGrp="1"/>
          </p:cNvSpPr>
          <p:nvPr>
            <p:ph type="pic" sz="quarter" idx="18"/>
          </p:nvPr>
        </p:nvSpPr>
        <p:spPr>
          <a:xfrm>
            <a:off x="3035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8" name="Freeform: Shape 27">
            <a:extLst>
              <a:ext uri="{FF2B5EF4-FFF2-40B4-BE49-F238E27FC236}">
                <a16:creationId xmlns:a16="http://schemas.microsoft.com/office/drawing/2014/main" id="{F762F19F-2393-6F4F-9A58-CBC48178872B}"/>
              </a:ext>
            </a:extLst>
          </p:cNvPr>
          <p:cNvSpPr>
            <a:spLocks noGrp="1"/>
          </p:cNvSpPr>
          <p:nvPr>
            <p:ph type="pic" sz="quarter" idx="19"/>
          </p:nvPr>
        </p:nvSpPr>
        <p:spPr>
          <a:xfrm>
            <a:off x="5067300"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9" name="Freeform: Shape 27">
            <a:extLst>
              <a:ext uri="{FF2B5EF4-FFF2-40B4-BE49-F238E27FC236}">
                <a16:creationId xmlns:a16="http://schemas.microsoft.com/office/drawing/2014/main" id="{6EDB9F89-BE96-5641-B508-FDFEC303B510}"/>
              </a:ext>
            </a:extLst>
          </p:cNvPr>
          <p:cNvSpPr>
            <a:spLocks noGrp="1"/>
          </p:cNvSpPr>
          <p:nvPr>
            <p:ph type="pic" sz="quarter" idx="20"/>
          </p:nvPr>
        </p:nvSpPr>
        <p:spPr>
          <a:xfrm>
            <a:off x="7070296" y="1862557"/>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0" name="Freeform: Shape 27">
            <a:extLst>
              <a:ext uri="{FF2B5EF4-FFF2-40B4-BE49-F238E27FC236}">
                <a16:creationId xmlns:a16="http://schemas.microsoft.com/office/drawing/2014/main" id="{417E54A6-39CB-B047-A889-DE94BAA02521}"/>
              </a:ext>
            </a:extLst>
          </p:cNvPr>
          <p:cNvSpPr>
            <a:spLocks noGrp="1"/>
          </p:cNvSpPr>
          <p:nvPr>
            <p:ph type="pic" sz="quarter" idx="21"/>
          </p:nvPr>
        </p:nvSpPr>
        <p:spPr>
          <a:xfrm>
            <a:off x="9073293" y="1877668"/>
            <a:ext cx="1305175" cy="1150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11" name="Text Placeholder 22">
            <a:extLst>
              <a:ext uri="{FF2B5EF4-FFF2-40B4-BE49-F238E27FC236}">
                <a16:creationId xmlns:a16="http://schemas.microsoft.com/office/drawing/2014/main" id="{D47CF605-C669-7748-8FC5-A68D79E26A0A}"/>
              </a:ext>
            </a:extLst>
          </p:cNvPr>
          <p:cNvSpPr>
            <a:spLocks noGrp="1"/>
          </p:cNvSpPr>
          <p:nvPr>
            <p:ph type="body" sz="quarter" idx="22" hasCustomPrompt="1"/>
          </p:nvPr>
        </p:nvSpPr>
        <p:spPr>
          <a:xfrm>
            <a:off x="3044601" y="3106865"/>
            <a:ext cx="1305175"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1. </a:t>
            </a:r>
            <a:r>
              <a:rPr lang="lv-LV" sz="1400"/>
              <a:t>Piemērs</a:t>
            </a:r>
          </a:p>
        </p:txBody>
      </p:sp>
      <p:sp>
        <p:nvSpPr>
          <p:cNvPr id="12" name="Text Placeholder 22">
            <a:extLst>
              <a:ext uri="{FF2B5EF4-FFF2-40B4-BE49-F238E27FC236}">
                <a16:creationId xmlns:a16="http://schemas.microsoft.com/office/drawing/2014/main" id="{02BCFD50-7169-3F42-83BE-E7AC481594C8}"/>
              </a:ext>
            </a:extLst>
          </p:cNvPr>
          <p:cNvSpPr>
            <a:spLocks noGrp="1"/>
          </p:cNvSpPr>
          <p:nvPr>
            <p:ph type="body" sz="quarter" idx="23" hasCustomPrompt="1"/>
          </p:nvPr>
        </p:nvSpPr>
        <p:spPr>
          <a:xfrm>
            <a:off x="5056282" y="3106865"/>
            <a:ext cx="1305176"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2. </a:t>
            </a:r>
            <a:r>
              <a:rPr lang="lv-LV" sz="1400"/>
              <a:t>Piemērs</a:t>
            </a:r>
          </a:p>
        </p:txBody>
      </p:sp>
      <p:sp>
        <p:nvSpPr>
          <p:cNvPr id="13" name="Text Placeholder 22">
            <a:extLst>
              <a:ext uri="{FF2B5EF4-FFF2-40B4-BE49-F238E27FC236}">
                <a16:creationId xmlns:a16="http://schemas.microsoft.com/office/drawing/2014/main" id="{8A908586-6601-4544-874C-468E6D6861AA}"/>
              </a:ext>
            </a:extLst>
          </p:cNvPr>
          <p:cNvSpPr>
            <a:spLocks noGrp="1"/>
          </p:cNvSpPr>
          <p:nvPr>
            <p:ph type="body" sz="quarter" idx="24" hasCustomPrompt="1"/>
          </p:nvPr>
        </p:nvSpPr>
        <p:spPr>
          <a:xfrm>
            <a:off x="709930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3. </a:t>
            </a:r>
            <a:r>
              <a:rPr lang="lv-LV" sz="1400"/>
              <a:t>Piemērs</a:t>
            </a:r>
          </a:p>
        </p:txBody>
      </p:sp>
      <p:sp>
        <p:nvSpPr>
          <p:cNvPr id="14" name="Text Placeholder 22">
            <a:extLst>
              <a:ext uri="{FF2B5EF4-FFF2-40B4-BE49-F238E27FC236}">
                <a16:creationId xmlns:a16="http://schemas.microsoft.com/office/drawing/2014/main" id="{8D63C19D-510A-4B44-8EA8-E863BF98619D}"/>
              </a:ext>
            </a:extLst>
          </p:cNvPr>
          <p:cNvSpPr>
            <a:spLocks noGrp="1"/>
          </p:cNvSpPr>
          <p:nvPr>
            <p:ph type="body" sz="quarter" idx="25" hasCustomPrompt="1"/>
          </p:nvPr>
        </p:nvSpPr>
        <p:spPr>
          <a:xfrm>
            <a:off x="9090660" y="3106865"/>
            <a:ext cx="1305588" cy="261610"/>
          </a:xfrm>
        </p:spPr>
        <p:txBody>
          <a:bodyPr/>
          <a:lstStyle>
            <a:lvl1pPr algn="l">
              <a:lnSpc>
                <a:spcPct val="100000"/>
              </a:lnSpc>
              <a:defRPr lang="lv-LV" sz="1400" kern="1200">
                <a:solidFill>
                  <a:schemeClr val="tx1"/>
                </a:solidFill>
                <a:latin typeface="+mn-lt"/>
                <a:ea typeface="+mn-ea"/>
                <a:cs typeface="+mn-cs"/>
              </a:defRPr>
            </a:lvl1pPr>
          </a:lstStyle>
          <a:p>
            <a:r>
              <a:rPr lang="lv-LV" sz="1400">
                <a:solidFill>
                  <a:schemeClr val="accent1"/>
                </a:solidFill>
              </a:rPr>
              <a:t>4. </a:t>
            </a:r>
            <a:r>
              <a:rPr lang="lv-LV" sz="1400"/>
              <a:t>Piemērs</a:t>
            </a:r>
          </a:p>
        </p:txBody>
      </p:sp>
    </p:spTree>
    <p:extLst>
      <p:ext uri="{BB962C8B-B14F-4D97-AF65-F5344CB8AC3E}">
        <p14:creationId xmlns:p14="http://schemas.microsoft.com/office/powerpoint/2010/main" val="1366780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kolaza">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B0BE864-13BC-4A78-9980-23AB00B26164}"/>
              </a:ext>
            </a:extLst>
          </p:cNvPr>
          <p:cNvSpPr>
            <a:spLocks noGrp="1"/>
          </p:cNvSpPr>
          <p:nvPr>
            <p:ph type="pic" sz="quarter" idx="14"/>
          </p:nvPr>
        </p:nvSpPr>
        <p:spPr>
          <a:xfrm>
            <a:off x="3057619" y="1689025"/>
            <a:ext cx="5017994" cy="4424100"/>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8" name="Picture Placeholder 27">
            <a:extLst>
              <a:ext uri="{FF2B5EF4-FFF2-40B4-BE49-F238E27FC236}">
                <a16:creationId xmlns:a16="http://schemas.microsoft.com/office/drawing/2014/main" id="{DEC37B08-F56C-4461-83A4-FDF76DD5BBFC}"/>
              </a:ext>
            </a:extLst>
          </p:cNvPr>
          <p:cNvSpPr>
            <a:spLocks noGrp="1"/>
          </p:cNvSpPr>
          <p:nvPr>
            <p:ph type="pic" sz="quarter" idx="18"/>
          </p:nvPr>
        </p:nvSpPr>
        <p:spPr>
          <a:xfrm>
            <a:off x="8542926" y="1689025"/>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9" name="Picture Placeholder 28">
            <a:extLst>
              <a:ext uri="{FF2B5EF4-FFF2-40B4-BE49-F238E27FC236}">
                <a16:creationId xmlns:a16="http://schemas.microsoft.com/office/drawing/2014/main" id="{52811A74-9249-4A0F-A279-8B103976CC95}"/>
              </a:ext>
            </a:extLst>
          </p:cNvPr>
          <p:cNvSpPr>
            <a:spLocks noGrp="1"/>
          </p:cNvSpPr>
          <p:nvPr>
            <p:ph type="pic" sz="quarter" idx="19"/>
          </p:nvPr>
        </p:nvSpPr>
        <p:spPr>
          <a:xfrm>
            <a:off x="8542926" y="4093179"/>
            <a:ext cx="2280738" cy="2010806"/>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6" name="Title Placeholder 1">
            <a:extLst>
              <a:ext uri="{FF2B5EF4-FFF2-40B4-BE49-F238E27FC236}">
                <a16:creationId xmlns:a16="http://schemas.microsoft.com/office/drawing/2014/main" id="{ECB1CC03-A148-8C4B-A53A-7A6C7F19FCFB}"/>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3530932784"/>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olaza+teksts">
    <p:spTree>
      <p:nvGrpSpPr>
        <p:cNvPr id="1" name=""/>
        <p:cNvGrpSpPr/>
        <p:nvPr/>
      </p:nvGrpSpPr>
      <p:grpSpPr>
        <a:xfrm>
          <a:off x="0" y="0"/>
          <a:ext cx="0" cy="0"/>
          <a:chOff x="0" y="0"/>
          <a:chExt cx="0" cy="0"/>
        </a:xfrm>
      </p:grpSpPr>
      <p:sp>
        <p:nvSpPr>
          <p:cNvPr id="17" name="Content Placeholder 2">
            <a:extLst>
              <a:ext uri="{FF2B5EF4-FFF2-40B4-BE49-F238E27FC236}">
                <a16:creationId xmlns:a16="http://schemas.microsoft.com/office/drawing/2014/main" id="{D3B68EEA-F811-4730-9C38-8F24038E10E2}"/>
              </a:ext>
            </a:extLst>
          </p:cNvPr>
          <p:cNvSpPr>
            <a:spLocks noGrp="1"/>
          </p:cNvSpPr>
          <p:nvPr>
            <p:ph idx="1"/>
          </p:nvPr>
        </p:nvSpPr>
        <p:spPr>
          <a:xfrm>
            <a:off x="3035300" y="4220750"/>
            <a:ext cx="8137525" cy="1615699"/>
          </a:xfrm>
        </p:spPr>
        <p:txBody>
          <a:bodyPr wrap="square" lIns="0" tIns="0" rIns="0">
            <a:spAutoFit/>
          </a:bodyPr>
          <a:lstStyle>
            <a:lvl1pPr>
              <a:lnSpc>
                <a:spcPts val="2500"/>
              </a:lnSpc>
              <a:spcBef>
                <a:spcPts val="0"/>
              </a:spcBef>
              <a:defRPr sz="1600"/>
            </a:lvl1pPr>
            <a:lvl2pPr>
              <a:lnSpc>
                <a:spcPts val="2500"/>
              </a:lnSpc>
              <a:spcBef>
                <a:spcPts val="0"/>
              </a:spcBef>
              <a:defRPr sz="1600"/>
            </a:lvl2pPr>
            <a:lvl3pPr>
              <a:lnSpc>
                <a:spcPts val="2500"/>
              </a:lnSpc>
              <a:spcBef>
                <a:spcPts val="0"/>
              </a:spcBef>
              <a:defRPr sz="1600"/>
            </a:lvl3pPr>
            <a:lvl4pPr>
              <a:lnSpc>
                <a:spcPts val="2500"/>
              </a:lnSpc>
              <a:spcBef>
                <a:spcPts val="0"/>
              </a:spcBef>
              <a:defRPr sz="1600"/>
            </a:lvl4pPr>
            <a:lvl5pPr>
              <a:lnSpc>
                <a:spcPts val="2500"/>
              </a:lnSpc>
              <a:spcBef>
                <a:spcPts val="0"/>
              </a:spcBef>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Picture Placeholder 20">
            <a:extLst>
              <a:ext uri="{FF2B5EF4-FFF2-40B4-BE49-F238E27FC236}">
                <a16:creationId xmlns:a16="http://schemas.microsoft.com/office/drawing/2014/main" id="{7667398F-59C3-4C16-A007-2BD55FF3DE6D}"/>
              </a:ext>
            </a:extLst>
          </p:cNvPr>
          <p:cNvSpPr>
            <a:spLocks noGrp="1"/>
          </p:cNvSpPr>
          <p:nvPr>
            <p:ph type="pic" sz="quarter" idx="14"/>
          </p:nvPr>
        </p:nvSpPr>
        <p:spPr>
          <a:xfrm>
            <a:off x="30353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5" name="Picture Placeholder 24">
            <a:extLst>
              <a:ext uri="{FF2B5EF4-FFF2-40B4-BE49-F238E27FC236}">
                <a16:creationId xmlns:a16="http://schemas.microsoft.com/office/drawing/2014/main" id="{854AC47C-71B3-4BF5-9BE5-E5493D82AEBF}"/>
              </a:ext>
            </a:extLst>
          </p:cNvPr>
          <p:cNvSpPr>
            <a:spLocks noGrp="1"/>
          </p:cNvSpPr>
          <p:nvPr>
            <p:ph type="pic" sz="quarter" idx="17"/>
          </p:nvPr>
        </p:nvSpPr>
        <p:spPr>
          <a:xfrm>
            <a:off x="6096000"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26" name="Picture Placeholder 25">
            <a:extLst>
              <a:ext uri="{FF2B5EF4-FFF2-40B4-BE49-F238E27FC236}">
                <a16:creationId xmlns:a16="http://schemas.microsoft.com/office/drawing/2014/main" id="{2FA1062A-BFB9-4107-93AE-DA971C2029F2}"/>
              </a:ext>
            </a:extLst>
          </p:cNvPr>
          <p:cNvSpPr>
            <a:spLocks noGrp="1"/>
          </p:cNvSpPr>
          <p:nvPr>
            <p:ph type="pic" sz="quarter" idx="18"/>
          </p:nvPr>
        </p:nvSpPr>
        <p:spPr>
          <a:xfrm>
            <a:off x="9083675" y="1651613"/>
            <a:ext cx="2535826" cy="2235704"/>
          </a:xfrm>
          <a:custGeom>
            <a:avLst/>
            <a:gdLst>
              <a:gd name="connsiteX0" fmla="*/ 0 w 2748792"/>
              <a:gd name="connsiteY0" fmla="*/ 0 h 2423465"/>
              <a:gd name="connsiteX1" fmla="*/ 2078226 w 2748792"/>
              <a:gd name="connsiteY1" fmla="*/ 0 h 2423465"/>
              <a:gd name="connsiteX2" fmla="*/ 2748792 w 2748792"/>
              <a:gd name="connsiteY2" fmla="*/ 1124824 h 2423465"/>
              <a:gd name="connsiteX3" fmla="*/ 2099473 w 2748792"/>
              <a:gd name="connsiteY3" fmla="*/ 2423465 h 2423465"/>
              <a:gd name="connsiteX4" fmla="*/ 0 w 2748792"/>
              <a:gd name="connsiteY4" fmla="*/ 2423465 h 242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8792" h="2423465">
                <a:moveTo>
                  <a:pt x="0" y="0"/>
                </a:moveTo>
                <a:lnTo>
                  <a:pt x="2078226" y="0"/>
                </a:lnTo>
                <a:lnTo>
                  <a:pt x="2748792" y="1124824"/>
                </a:lnTo>
                <a:lnTo>
                  <a:pt x="2099473" y="2423465"/>
                </a:lnTo>
                <a:lnTo>
                  <a:pt x="0" y="2423465"/>
                </a:lnTo>
                <a:close/>
              </a:path>
            </a:pathLst>
          </a:custGeom>
        </p:spPr>
        <p:txBody>
          <a:bodyPr wrap="square">
            <a:noAutofit/>
          </a:bodyPr>
          <a:lstStyle/>
          <a:p>
            <a:endParaRPr lang="lv-LV"/>
          </a:p>
        </p:txBody>
      </p:sp>
      <p:sp>
        <p:nvSpPr>
          <p:cNvPr id="7" name="Title Placeholder 1">
            <a:extLst>
              <a:ext uri="{FF2B5EF4-FFF2-40B4-BE49-F238E27FC236}">
                <a16:creationId xmlns:a16="http://schemas.microsoft.com/office/drawing/2014/main" id="{2479BBF3-AF30-6645-A902-FEA0611D04F3}"/>
              </a:ext>
            </a:extLst>
          </p:cNvPr>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Tree>
    <p:extLst>
      <p:ext uri="{BB962C8B-B14F-4D97-AF65-F5344CB8AC3E}">
        <p14:creationId xmlns:p14="http://schemas.microsoft.com/office/powerpoint/2010/main" val="3150772050"/>
      </p:ext>
    </p:extLst>
  </p:cSld>
  <p:clrMapOvr>
    <a:masterClrMapping/>
  </p:clrMapOvr>
  <p:extLst>
    <p:ext uri="{DCECCB84-F9BA-43D5-87BE-67443E8EF086}">
      <p15:sldGuideLst xmlns:p15="http://schemas.microsoft.com/office/powerpoint/2012/main">
        <p15:guide id="2" pos="32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sv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35300" y="1044788"/>
            <a:ext cx="8137525" cy="369332"/>
          </a:xfrm>
          <a:prstGeom prst="rect">
            <a:avLst/>
          </a:prstGeom>
        </p:spPr>
        <p:txBody>
          <a:bodyPr vert="horz" wrap="square" lIns="0" tIns="45720" rIns="91440" bIns="45720" rtlCol="0" anchor="t" anchorCtr="0">
            <a:spAutoFit/>
          </a:bodyPr>
          <a:lstStyle/>
          <a:p>
            <a:r>
              <a:rPr lang="en-US" dirty="0"/>
              <a:t>Click to edit Master title style</a:t>
            </a:r>
          </a:p>
        </p:txBody>
      </p:sp>
      <p:sp>
        <p:nvSpPr>
          <p:cNvPr id="3" name="Text Placeholder 2"/>
          <p:cNvSpPr>
            <a:spLocks noGrp="1"/>
          </p:cNvSpPr>
          <p:nvPr>
            <p:ph type="body" idx="1"/>
          </p:nvPr>
        </p:nvSpPr>
        <p:spPr>
          <a:xfrm>
            <a:off x="3035300" y="2276475"/>
            <a:ext cx="8137525" cy="1615699"/>
          </a:xfrm>
          <a:prstGeom prst="rect">
            <a:avLst/>
          </a:prstGeom>
        </p:spPr>
        <p:txBody>
          <a:bodyPr vert="horz" lIns="0" tIns="0" rIns="0" bIns="4572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Graphic 10">
            <a:extLst>
              <a:ext uri="{FF2B5EF4-FFF2-40B4-BE49-F238E27FC236}">
                <a16:creationId xmlns:a16="http://schemas.microsoft.com/office/drawing/2014/main" id="{63CF41EB-4CA6-4424-933A-88BD75326980}"/>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992958" y="6205102"/>
            <a:ext cx="877166" cy="369333"/>
          </a:xfrm>
          <a:prstGeom prst="rect">
            <a:avLst/>
          </a:prstGeom>
        </p:spPr>
      </p:pic>
      <p:pic>
        <p:nvPicPr>
          <p:cNvPr id="16" name="Graphic 15">
            <a:extLst>
              <a:ext uri="{FF2B5EF4-FFF2-40B4-BE49-F238E27FC236}">
                <a16:creationId xmlns:a16="http://schemas.microsoft.com/office/drawing/2014/main" id="{5FFAC559-82C6-45E8-9608-F8C4CFD6E2F3}"/>
              </a:ext>
            </a:extLst>
          </p:cNvPr>
          <p:cNvPicPr>
            <a:picLocks noChangeAspect="1"/>
          </p:cNvPicPr>
          <p:nvPr userDrawn="1"/>
        </p:nvPicPr>
        <p:blipFill>
          <a:blip r:embed="rId15" cstate="email">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0" y="0"/>
            <a:ext cx="1917700" cy="6858000"/>
          </a:xfrm>
          <a:prstGeom prst="rect">
            <a:avLst/>
          </a:prstGeom>
        </p:spPr>
      </p:pic>
    </p:spTree>
    <p:extLst>
      <p:ext uri="{BB962C8B-B14F-4D97-AF65-F5344CB8AC3E}">
        <p14:creationId xmlns:p14="http://schemas.microsoft.com/office/powerpoint/2010/main" val="224593695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9" r:id="rId3"/>
    <p:sldLayoutId id="2147483690" r:id="rId4"/>
    <p:sldLayoutId id="2147483686" r:id="rId5"/>
    <p:sldLayoutId id="2147483703" r:id="rId6"/>
    <p:sldLayoutId id="2147483705" r:id="rId7"/>
    <p:sldLayoutId id="2147483685" r:id="rId8"/>
    <p:sldLayoutId id="2147483702" r:id="rId9"/>
    <p:sldLayoutId id="2147483687" r:id="rId10"/>
    <p:sldLayoutId id="2147483688" r:id="rId11"/>
  </p:sldLayoutIdLst>
  <p:txStyles>
    <p:titleStyle>
      <a:lvl1pPr algn="l" defTabSz="914400" rtl="0" eaLnBrk="1" latinLnBrk="0" hangingPunct="1">
        <a:lnSpc>
          <a:spcPct val="90000"/>
        </a:lnSpc>
        <a:spcBef>
          <a:spcPct val="0"/>
        </a:spcBef>
        <a:buNone/>
        <a:defRPr sz="2000" b="1" i="0" kern="1200">
          <a:solidFill>
            <a:schemeClr val="accent2"/>
          </a:solidFill>
          <a:latin typeface="+mn-lt"/>
          <a:ea typeface="+mj-ea"/>
          <a:cs typeface="Arial Black" panose="020B0604020202020204" pitchFamily="34" charset="0"/>
        </a:defRPr>
      </a:lvl1pPr>
    </p:titleStyle>
    <p:bodyStyle>
      <a:lvl1pPr marL="285750" indent="-285750" algn="just" defTabSz="914400" rtl="0" eaLnBrk="1" latinLnBrk="0" hangingPunct="1">
        <a:lnSpc>
          <a:spcPts val="2500"/>
        </a:lnSpc>
        <a:spcBef>
          <a:spcPts val="100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1pPr>
      <a:lvl2pPr marL="7429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2pPr>
      <a:lvl3pPr marL="12001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3pPr>
      <a:lvl4pPr marL="16573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4pPr>
      <a:lvl5pPr marL="21145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209" userDrawn="1">
          <p15:clr>
            <a:srgbClr val="F26B43"/>
          </p15:clr>
        </p15:guide>
        <p15:guide id="2" pos="7038" userDrawn="1">
          <p15:clr>
            <a:srgbClr val="F26B43"/>
          </p15:clr>
        </p15:guide>
        <p15:guide id="3" pos="1912" userDrawn="1">
          <p15:clr>
            <a:srgbClr val="F26B43"/>
          </p15:clr>
        </p15:guide>
        <p15:guide id="4" pos="2547" userDrawn="1">
          <p15:clr>
            <a:srgbClr val="F26B43"/>
          </p15:clr>
        </p15:guide>
        <p15:guide id="5" pos="3182" userDrawn="1">
          <p15:clr>
            <a:srgbClr val="F26B43"/>
          </p15:clr>
        </p15:guide>
        <p15:guide id="6" pos="3840" userDrawn="1">
          <p15:clr>
            <a:srgbClr val="F26B43"/>
          </p15:clr>
        </p15:guide>
        <p15:guide id="7" pos="4452" userDrawn="1">
          <p15:clr>
            <a:srgbClr val="F26B43"/>
          </p15:clr>
        </p15:guide>
        <p15:guide id="8" pos="5087" userDrawn="1">
          <p15:clr>
            <a:srgbClr val="F26B43"/>
          </p15:clr>
        </p15:guide>
        <p15:guide id="9" pos="5722" userDrawn="1">
          <p15:clr>
            <a:srgbClr val="F26B43"/>
          </p15:clr>
        </p15:guide>
        <p15:guide id="10" pos="6357" userDrawn="1">
          <p15:clr>
            <a:srgbClr val="F26B43"/>
          </p15:clr>
        </p15:guide>
        <p15:guide id="11" orient="horz" pos="663" userDrawn="1">
          <p15:clr>
            <a:srgbClr val="F26B43"/>
          </p15:clr>
        </p15:guide>
        <p15:guide id="12" orient="horz" pos="1434" userDrawn="1">
          <p15:clr>
            <a:srgbClr val="F26B43"/>
          </p15:clr>
        </p15:guide>
        <p15:guide id="13" orient="horz" pos="80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2.svg"/><Relationship Id="rId7" Type="http://schemas.openxmlformats.org/officeDocument/2006/relationships/diagramColors" Target="../diagrams/colors1.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B4407-6C5F-5E4F-BBA0-81997EDE4F2F}"/>
              </a:ext>
            </a:extLst>
          </p:cNvPr>
          <p:cNvSpPr>
            <a:spLocks noGrp="1"/>
          </p:cNvSpPr>
          <p:nvPr>
            <p:ph type="ctrTitle"/>
          </p:nvPr>
        </p:nvSpPr>
        <p:spPr>
          <a:xfrm>
            <a:off x="477733" y="1005084"/>
            <a:ext cx="6013751" cy="2675187"/>
          </a:xfrm>
        </p:spPr>
        <p:txBody>
          <a:bodyPr/>
          <a:lstStyle/>
          <a:p>
            <a:r>
              <a:rPr lang="lv-LV" sz="3600" b="1" i="0" dirty="0">
                <a:solidFill>
                  <a:schemeClr val="bg1"/>
                </a:solidFill>
                <a:effectLst/>
                <a:latin typeface="Times New Roman" panose="02020603050405020304" pitchFamily="18" charset="0"/>
                <a:cs typeface="Times New Roman" panose="02020603050405020304" pitchFamily="18" charset="0"/>
              </a:rPr>
              <a:t>Piedāvājuma</a:t>
            </a:r>
            <a:r>
              <a:rPr lang="lv-LV" sz="3600" b="1" i="0" dirty="0">
                <a:solidFill>
                  <a:schemeClr val="tx1"/>
                </a:solidFill>
                <a:effectLst/>
                <a:latin typeface="Times New Roman" panose="02020603050405020304" pitchFamily="18" charset="0"/>
                <a:cs typeface="Times New Roman" panose="02020603050405020304" pitchFamily="18" charset="0"/>
              </a:rPr>
              <a:t> </a:t>
            </a:r>
            <a:r>
              <a:rPr lang="en-US" sz="3600" b="1" i="0" dirty="0" err="1">
                <a:solidFill>
                  <a:schemeClr val="bg1"/>
                </a:solidFill>
                <a:effectLst/>
                <a:latin typeface="Times New Roman" panose="02020603050405020304" pitchFamily="18" charset="0"/>
                <a:cs typeface="Times New Roman" panose="02020603050405020304" pitchFamily="18" charset="0"/>
              </a:rPr>
              <a:t>sagatavošana</a:t>
            </a:r>
            <a:r>
              <a:rPr lang="en-US" sz="3600" b="1" i="0" dirty="0">
                <a:solidFill>
                  <a:schemeClr val="bg1"/>
                </a:solidFill>
                <a:effectLst/>
                <a:latin typeface="Times New Roman" panose="02020603050405020304" pitchFamily="18" charset="0"/>
                <a:cs typeface="Times New Roman" panose="02020603050405020304" pitchFamily="18" charset="0"/>
              </a:rPr>
              <a:t>,  </a:t>
            </a:r>
            <a:r>
              <a:rPr lang="en-US" sz="3600" b="1" i="0" dirty="0" err="1">
                <a:solidFill>
                  <a:schemeClr val="bg1"/>
                </a:solidFill>
                <a:effectLst/>
                <a:latin typeface="Times New Roman" panose="02020603050405020304" pitchFamily="18" charset="0"/>
                <a:cs typeface="Times New Roman" panose="02020603050405020304" pitchFamily="18" charset="0"/>
              </a:rPr>
              <a:t>iesniedzamie</a:t>
            </a:r>
            <a:r>
              <a:rPr lang="en-US" sz="3600" b="1" i="0" dirty="0">
                <a:solidFill>
                  <a:schemeClr val="bg1"/>
                </a:solidFill>
                <a:effectLst/>
                <a:latin typeface="Times New Roman" panose="02020603050405020304" pitchFamily="18" charset="0"/>
                <a:cs typeface="Times New Roman" panose="02020603050405020304" pitchFamily="18" charset="0"/>
              </a:rPr>
              <a:t> </a:t>
            </a:r>
            <a:r>
              <a:rPr lang="en-US" sz="3600" b="1" i="0" dirty="0" err="1">
                <a:solidFill>
                  <a:schemeClr val="bg1"/>
                </a:solidFill>
                <a:effectLst/>
                <a:latin typeface="Times New Roman" panose="02020603050405020304" pitchFamily="18" charset="0"/>
                <a:cs typeface="Times New Roman" panose="02020603050405020304" pitchFamily="18" charset="0"/>
              </a:rPr>
              <a:t>dokumenti</a:t>
            </a:r>
            <a:r>
              <a:rPr lang="en-US" sz="3600" b="1" i="0" dirty="0">
                <a:solidFill>
                  <a:schemeClr val="bg1"/>
                </a:solidFill>
                <a:effectLst/>
                <a:latin typeface="Times New Roman" panose="02020603050405020304" pitchFamily="18" charset="0"/>
                <a:cs typeface="Times New Roman" panose="02020603050405020304" pitchFamily="18" charset="0"/>
              </a:rPr>
              <a:t>, </a:t>
            </a:r>
            <a:r>
              <a:rPr lang="en-US" sz="3600" b="1" i="0" dirty="0" err="1">
                <a:solidFill>
                  <a:schemeClr val="bg1"/>
                </a:solidFill>
                <a:effectLst/>
                <a:latin typeface="Times New Roman" panose="02020603050405020304" pitchFamily="18" charset="0"/>
                <a:cs typeface="Times New Roman" panose="02020603050405020304" pitchFamily="18" charset="0"/>
              </a:rPr>
              <a:t>lai</a:t>
            </a:r>
            <a:r>
              <a:rPr lang="en-US" sz="3600" b="1" i="0" dirty="0">
                <a:solidFill>
                  <a:schemeClr val="bg1"/>
                </a:solidFill>
                <a:effectLst/>
                <a:latin typeface="Times New Roman" panose="02020603050405020304" pitchFamily="18" charset="0"/>
                <a:cs typeface="Times New Roman" panose="02020603050405020304" pitchFamily="18" charset="0"/>
              </a:rPr>
              <a:t> </a:t>
            </a:r>
            <a:r>
              <a:rPr lang="en-US" sz="3600" b="1" i="0" dirty="0" err="1">
                <a:solidFill>
                  <a:schemeClr val="bg1"/>
                </a:solidFill>
                <a:effectLst/>
                <a:latin typeface="Times New Roman" panose="02020603050405020304" pitchFamily="18" charset="0"/>
                <a:cs typeface="Times New Roman" panose="02020603050405020304" pitchFamily="18" charset="0"/>
              </a:rPr>
              <a:t>apliecinātu</a:t>
            </a:r>
            <a:r>
              <a:rPr lang="en-US" sz="3600" b="1" i="0" dirty="0">
                <a:solidFill>
                  <a:schemeClr val="bg1"/>
                </a:solidFill>
                <a:effectLst/>
                <a:latin typeface="Times New Roman" panose="02020603050405020304" pitchFamily="18" charset="0"/>
                <a:cs typeface="Times New Roman" panose="02020603050405020304" pitchFamily="18" charset="0"/>
              </a:rPr>
              <a:t> </a:t>
            </a:r>
            <a:r>
              <a:rPr lang="en-US" sz="3600" b="1" i="0" dirty="0" err="1">
                <a:solidFill>
                  <a:schemeClr val="bg1"/>
                </a:solidFill>
                <a:effectLst/>
                <a:latin typeface="Times New Roman" panose="02020603050405020304" pitchFamily="18" charset="0"/>
                <a:cs typeface="Times New Roman" panose="02020603050405020304" pitchFamily="18" charset="0"/>
              </a:rPr>
              <a:t>atbi</a:t>
            </a:r>
            <a:r>
              <a:rPr lang="en-US" sz="3600" dirty="0" err="1">
                <a:solidFill>
                  <a:schemeClr val="bg1"/>
                </a:solidFill>
                <a:latin typeface="Times New Roman" panose="02020603050405020304" pitchFamily="18" charset="0"/>
                <a:cs typeface="Times New Roman" panose="02020603050405020304" pitchFamily="18" charset="0"/>
              </a:rPr>
              <a:t>lstību</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nolikuma</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prasībām</a:t>
            </a:r>
            <a:endParaRPr lang="lv-LV" sz="3600" dirty="0">
              <a:solidFill>
                <a:schemeClr val="bg1"/>
              </a:solidFill>
            </a:endParaRPr>
          </a:p>
        </p:txBody>
      </p:sp>
    </p:spTree>
    <p:extLst>
      <p:ext uri="{BB962C8B-B14F-4D97-AF65-F5344CB8AC3E}">
        <p14:creationId xmlns:p14="http://schemas.microsoft.com/office/powerpoint/2010/main" val="1594966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650016D2-FF12-3914-3BA6-F318AC371AA3}"/>
              </a:ext>
            </a:extLst>
          </p:cNvPr>
          <p:cNvSpPr txBox="1">
            <a:spLocks/>
          </p:cNvSpPr>
          <p:nvPr/>
        </p:nvSpPr>
        <p:spPr>
          <a:xfrm>
            <a:off x="2066399" y="180964"/>
            <a:ext cx="9873700" cy="784830"/>
          </a:xfrm>
          <a:prstGeom prst="rect">
            <a:avLst/>
          </a:prstGeom>
        </p:spPr>
        <p:txBody>
          <a:bodyPr vert="horz" wrap="square" lIns="0" tIns="0" rIns="0" bIns="45720" rtlCol="0">
            <a:spAutoFit/>
          </a:bodyPr>
          <a:lstStyle>
            <a:lvl1pPr marL="2857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1pPr>
            <a:lvl2pPr marL="7429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2pPr>
            <a:lvl3pPr marL="12001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3pPr>
            <a:lvl4pPr marL="16573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4pPr>
            <a:lvl5pPr marL="2114550" indent="-285750" algn="just" defTabSz="914400" rtl="0" eaLnBrk="1" latinLnBrk="0" hangingPunct="1">
              <a:lnSpc>
                <a:spcPts val="2500"/>
              </a:lnSpc>
              <a:spcBef>
                <a:spcPts val="0"/>
              </a:spcBef>
              <a:buClr>
                <a:schemeClr val="accent3"/>
              </a:buClr>
              <a:buSzPct val="85000"/>
              <a:buFont typeface="Wingdings 3" panose="05040102010807070707" pitchFamily="18" charset="2"/>
              <a:buChar char=""/>
              <a:defRPr sz="1600" kern="1200">
                <a:solidFill>
                  <a:schemeClr val="tx2"/>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Wingdings 3" panose="05040102010807070707" pitchFamily="18" charset="2"/>
              <a:buNone/>
            </a:pPr>
            <a:r>
              <a:rPr lang="lv-LV" b="1" dirty="0">
                <a:solidFill>
                  <a:srgbClr val="000000"/>
                </a:solidFill>
                <a:latin typeface="Times New Roman" panose="02020603050405020304" pitchFamily="18" charset="0"/>
              </a:rPr>
              <a:t>Lai izvērtētu pretendentu atbilstību iepirkuma procedūras nolikumā noteiktajām prasībām un pieņemtu lēmumu par pretendenta atbilstību tām, lūdzam ņemt vērā, ka iepirkuma komisijai </a:t>
            </a:r>
            <a:r>
              <a:rPr lang="lv-LV" b="1" u="sng" dirty="0">
                <a:solidFill>
                  <a:srgbClr val="FF0000"/>
                </a:solidFill>
                <a:latin typeface="Times New Roman" panose="02020603050405020304" pitchFamily="18" charset="0"/>
              </a:rPr>
              <a:t>ir nepieciešama skaidra un precīza informācija un kvalifikāciju  apliecinoši dokumenti.</a:t>
            </a:r>
            <a:endParaRPr lang="lv-LV" u="sng" dirty="0">
              <a:solidFill>
                <a:srgbClr val="FF0000"/>
              </a:solidFill>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9DCDDC61-E4BC-0206-ABCA-3706ECD30B50}"/>
              </a:ext>
            </a:extLst>
          </p:cNvPr>
          <p:cNvSpPr txBox="1"/>
          <p:nvPr/>
        </p:nvSpPr>
        <p:spPr>
          <a:xfrm>
            <a:off x="2849915" y="1057723"/>
            <a:ext cx="9090184" cy="830997"/>
          </a:xfrm>
          <a:prstGeom prst="rect">
            <a:avLst/>
          </a:prstGeom>
          <a:noFill/>
        </p:spPr>
        <p:txBody>
          <a:bodyPr wrap="square">
            <a:spAutoFit/>
          </a:bodyPr>
          <a:lstStyle/>
          <a:p>
            <a:pPr algn="just"/>
            <a:r>
              <a:rPr lang="lv-LV" sz="1600" b="1" dirty="0">
                <a:solidFill>
                  <a:srgbClr val="002060"/>
                </a:solidFill>
                <a:latin typeface="Times New Roman" panose="02020603050405020304" pitchFamily="18" charset="0"/>
                <a:cs typeface="Times New Roman" panose="02020603050405020304" pitchFamily="18" charset="0"/>
              </a:rPr>
              <a:t>Ja pie izvirzītās prasības ir norādīts </a:t>
            </a:r>
            <a:r>
              <a:rPr lang="lv-LV" sz="1600" b="1" dirty="0">
                <a:solidFill>
                  <a:srgbClr val="FF0000"/>
                </a:solidFill>
                <a:latin typeface="Times New Roman" panose="02020603050405020304" pitchFamily="18" charset="0"/>
                <a:cs typeface="Times New Roman" panose="02020603050405020304" pitchFamily="18" charset="0"/>
              </a:rPr>
              <a:t>«kvalifikāciju apliecinošie dokumenti» </a:t>
            </a:r>
            <a:r>
              <a:rPr lang="lv-LV" sz="1600" dirty="0">
                <a:solidFill>
                  <a:srgbClr val="FF0000"/>
                </a:solidFill>
                <a:latin typeface="Times New Roman" panose="02020603050405020304" pitchFamily="18" charset="0"/>
                <a:cs typeface="Times New Roman" panose="02020603050405020304" pitchFamily="18" charset="0"/>
              </a:rPr>
              <a:t>– tad tie </a:t>
            </a:r>
            <a:r>
              <a:rPr lang="lv-LV" sz="1600" b="1" u="sng" dirty="0">
                <a:solidFill>
                  <a:srgbClr val="FF0000"/>
                </a:solidFill>
                <a:latin typeface="Times New Roman" panose="02020603050405020304" pitchFamily="18" charset="0"/>
                <a:cs typeface="Times New Roman" panose="02020603050405020304" pitchFamily="18" charset="0"/>
              </a:rPr>
              <a:t>ir obligāti iesniedzami</a:t>
            </a:r>
            <a:r>
              <a:rPr lang="lv-LV" sz="1600" dirty="0">
                <a:solidFill>
                  <a:srgbClr val="FF0000"/>
                </a:solidFill>
                <a:latin typeface="Times New Roman" panose="02020603050405020304" pitchFamily="18" charset="0"/>
                <a:cs typeface="Times New Roman" panose="02020603050405020304" pitchFamily="18" charset="0"/>
              </a:rPr>
              <a:t>, </a:t>
            </a:r>
            <a:r>
              <a:rPr lang="lv-LV" sz="1600" b="1" dirty="0">
                <a:solidFill>
                  <a:srgbClr val="002060"/>
                </a:solidFill>
                <a:latin typeface="Times New Roman" panose="02020603050405020304" pitchFamily="18" charset="0"/>
                <a:cs typeface="Times New Roman" panose="02020603050405020304" pitchFamily="18" charset="0"/>
              </a:rPr>
              <a:t>bez tiem komisija nevar pārliecināties un izvērtēt pretendenta atbilstību izvirzītajām prasībām.</a:t>
            </a:r>
          </a:p>
        </p:txBody>
      </p:sp>
      <p:pic>
        <p:nvPicPr>
          <p:cNvPr id="11" name="Graphic 10" descr="Exclamation mark with solid fill">
            <a:extLst>
              <a:ext uri="{FF2B5EF4-FFF2-40B4-BE49-F238E27FC236}">
                <a16:creationId xmlns:a16="http://schemas.microsoft.com/office/drawing/2014/main" id="{640A6A23-EF86-A2C8-068C-CB860AA8BC3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017579" y="2582556"/>
            <a:ext cx="1318815" cy="1318815"/>
          </a:xfrm>
          <a:prstGeom prst="rect">
            <a:avLst/>
          </a:prstGeom>
        </p:spPr>
      </p:pic>
      <p:pic>
        <p:nvPicPr>
          <p:cNvPr id="12" name="Graphic 11" descr="Exclamation mark with solid fill">
            <a:extLst>
              <a:ext uri="{FF2B5EF4-FFF2-40B4-BE49-F238E27FC236}">
                <a16:creationId xmlns:a16="http://schemas.microsoft.com/office/drawing/2014/main" id="{C51FB1AD-B8E5-BD5E-BA35-77CDAB0FED3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270440" y="1034669"/>
            <a:ext cx="776904" cy="776904"/>
          </a:xfrm>
          <a:prstGeom prst="rect">
            <a:avLst/>
          </a:prstGeom>
        </p:spPr>
      </p:pic>
      <p:pic>
        <p:nvPicPr>
          <p:cNvPr id="13" name="Graphic 12" descr="Exclamation mark with solid fill">
            <a:extLst>
              <a:ext uri="{FF2B5EF4-FFF2-40B4-BE49-F238E27FC236}">
                <a16:creationId xmlns:a16="http://schemas.microsoft.com/office/drawing/2014/main" id="{51B7D856-8673-23AF-2349-5BE93759E7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37593" y="146951"/>
            <a:ext cx="629305" cy="852856"/>
          </a:xfrm>
          <a:prstGeom prst="rect">
            <a:avLst/>
          </a:prstGeom>
        </p:spPr>
      </p:pic>
      <p:graphicFrame>
        <p:nvGraphicFramePr>
          <p:cNvPr id="17" name="TextBox 6">
            <a:extLst>
              <a:ext uri="{FF2B5EF4-FFF2-40B4-BE49-F238E27FC236}">
                <a16:creationId xmlns:a16="http://schemas.microsoft.com/office/drawing/2014/main" id="{5AFCF52D-7B46-6086-A0C1-E7B56DE1B46B}"/>
              </a:ext>
            </a:extLst>
          </p:cNvPr>
          <p:cNvGraphicFramePr/>
          <p:nvPr>
            <p:extLst>
              <p:ext uri="{D42A27DB-BD31-4B8C-83A1-F6EECF244321}">
                <p14:modId xmlns:p14="http://schemas.microsoft.com/office/powerpoint/2010/main" val="1061824337"/>
              </p:ext>
            </p:extLst>
          </p:nvPr>
        </p:nvGraphicFramePr>
        <p:xfrm>
          <a:off x="2066398" y="1980647"/>
          <a:ext cx="9979499" cy="41254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52495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E426F90-226A-FBB9-EFE8-D2323064B7BC}"/>
              </a:ext>
            </a:extLst>
          </p:cNvPr>
          <p:cNvSpPr txBox="1">
            <a:spLocks/>
          </p:cNvSpPr>
          <p:nvPr/>
        </p:nvSpPr>
        <p:spPr>
          <a:xfrm>
            <a:off x="1151331" y="136062"/>
            <a:ext cx="10397627" cy="354956"/>
          </a:xfrm>
          <a:prstGeom prst="rect">
            <a:avLst/>
          </a:prstGeom>
        </p:spPr>
        <p:txBody>
          <a:bodyPr vert="horz" wrap="square" lIns="0" tIns="45720" rIns="0" bIns="45720" rtlCol="0" anchor="t" anchorCtr="0">
            <a:noAutofit/>
          </a:bodyPr>
          <a:lstStyle>
            <a:lvl1pPr algn="l" defTabSz="914400" rtl="0" eaLnBrk="1" latinLnBrk="0" hangingPunct="1">
              <a:lnSpc>
                <a:spcPct val="90000"/>
              </a:lnSpc>
              <a:spcBef>
                <a:spcPct val="0"/>
              </a:spcBef>
              <a:buNone/>
              <a:defRPr sz="2000" b="1" i="0" kern="1200">
                <a:solidFill>
                  <a:schemeClr val="accent2"/>
                </a:solidFill>
                <a:latin typeface="+mn-lt"/>
                <a:ea typeface="+mj-ea"/>
                <a:cs typeface="Arial Black" panose="020B0604020202020204" pitchFamily="34" charset="0"/>
              </a:defRPr>
            </a:lvl1pPr>
          </a:lstStyle>
          <a:p>
            <a:r>
              <a:rPr lang="lv-LV" sz="1400" dirty="0">
                <a:solidFill>
                  <a:srgbClr val="000000"/>
                </a:solidFill>
                <a:latin typeface="Times New Roman" panose="02020603050405020304" pitchFamily="18" charset="0"/>
                <a:ea typeface="Times New Roman" panose="02020603050405020304" pitchFamily="18" charset="0"/>
              </a:rPr>
              <a:t>Pretendenti sagatavo un iesniedz piedāvājumu saskaņā ar Nolikumā izvirzītajām prasībām </a:t>
            </a:r>
            <a:r>
              <a:rPr lang="lv-LV" sz="1400" b="0" dirty="0">
                <a:solidFill>
                  <a:schemeClr val="accent1">
                    <a:lumMod val="50000"/>
                  </a:schemeClr>
                </a:solidFill>
                <a:latin typeface="Times New Roman" panose="02020603050405020304" pitchFamily="18" charset="0"/>
                <a:cs typeface="Times New Roman" panose="02020603050405020304" pitchFamily="18" charset="0"/>
              </a:rPr>
              <a:t>–</a:t>
            </a:r>
            <a:r>
              <a:rPr lang="lv-LV" sz="1400" u="sng" dirty="0">
                <a:solidFill>
                  <a:srgbClr val="FF0000"/>
                </a:solidFill>
                <a:latin typeface="Times New Roman" panose="02020603050405020304" pitchFamily="18" charset="0"/>
                <a:cs typeface="Times New Roman" panose="02020603050405020304" pitchFamily="18" charset="0"/>
              </a:rPr>
              <a:t> Piedāvājuma saturs</a:t>
            </a:r>
            <a:r>
              <a:rPr lang="lv-LV" sz="1400" dirty="0">
                <a:solidFill>
                  <a:srgbClr val="FF0000"/>
                </a:solidFill>
                <a:latin typeface="Times New Roman" panose="02020603050405020304" pitchFamily="18" charset="0"/>
                <a:cs typeface="Times New Roman" panose="02020603050405020304" pitchFamily="18" charset="0"/>
              </a:rPr>
              <a:t>:</a:t>
            </a:r>
            <a:br>
              <a:rPr lang="lv-LV" sz="1400" dirty="0">
                <a:solidFill>
                  <a:srgbClr val="FF0000"/>
                </a:solidFill>
                <a:latin typeface="Times New Roman" panose="02020603050405020304" pitchFamily="18" charset="0"/>
                <a:cs typeface="Times New Roman" panose="02020603050405020304" pitchFamily="18" charset="0"/>
              </a:rPr>
            </a:br>
            <a:endParaRPr lang="lv-LV" sz="1400" dirty="0"/>
          </a:p>
        </p:txBody>
      </p:sp>
      <p:graphicFrame>
        <p:nvGraphicFramePr>
          <p:cNvPr id="6" name="Table 4">
            <a:extLst>
              <a:ext uri="{FF2B5EF4-FFF2-40B4-BE49-F238E27FC236}">
                <a16:creationId xmlns:a16="http://schemas.microsoft.com/office/drawing/2014/main" id="{CBD09DDD-5FF0-E3BF-B9B3-AF5C1C0141B5}"/>
              </a:ext>
            </a:extLst>
          </p:cNvPr>
          <p:cNvGraphicFramePr>
            <a:graphicFrameLocks noGrp="1"/>
          </p:cNvGraphicFramePr>
          <p:nvPr>
            <p:extLst>
              <p:ext uri="{D42A27DB-BD31-4B8C-83A1-F6EECF244321}">
                <p14:modId xmlns:p14="http://schemas.microsoft.com/office/powerpoint/2010/main" val="2936676770"/>
              </p:ext>
            </p:extLst>
          </p:nvPr>
        </p:nvGraphicFramePr>
        <p:xfrm>
          <a:off x="1151332" y="584270"/>
          <a:ext cx="10951588" cy="5308940"/>
        </p:xfrm>
        <a:graphic>
          <a:graphicData uri="http://schemas.openxmlformats.org/drawingml/2006/table">
            <a:tbl>
              <a:tblPr firstRow="1" bandRow="1">
                <a:tableStyleId>{5C22544A-7EE6-4342-B048-85BDC9FD1C3A}</a:tableStyleId>
              </a:tblPr>
              <a:tblGrid>
                <a:gridCol w="2449781">
                  <a:extLst>
                    <a:ext uri="{9D8B030D-6E8A-4147-A177-3AD203B41FA5}">
                      <a16:colId xmlns:a16="http://schemas.microsoft.com/office/drawing/2014/main" val="3225001057"/>
                    </a:ext>
                  </a:extLst>
                </a:gridCol>
                <a:gridCol w="3631384">
                  <a:extLst>
                    <a:ext uri="{9D8B030D-6E8A-4147-A177-3AD203B41FA5}">
                      <a16:colId xmlns:a16="http://schemas.microsoft.com/office/drawing/2014/main" val="3017694306"/>
                    </a:ext>
                  </a:extLst>
                </a:gridCol>
                <a:gridCol w="4870423">
                  <a:extLst>
                    <a:ext uri="{9D8B030D-6E8A-4147-A177-3AD203B41FA5}">
                      <a16:colId xmlns:a16="http://schemas.microsoft.com/office/drawing/2014/main" val="3915133307"/>
                    </a:ext>
                  </a:extLst>
                </a:gridCol>
              </a:tblGrid>
              <a:tr h="520660">
                <a:tc>
                  <a:txBody>
                    <a:bodyPr/>
                    <a:lstStyle/>
                    <a:p>
                      <a:r>
                        <a:rPr lang="lv-LV" sz="1600" dirty="0">
                          <a:solidFill>
                            <a:srgbClr val="FF0000"/>
                          </a:solidFill>
                          <a:latin typeface="Times New Roman" panose="02020603050405020304" pitchFamily="18" charset="0"/>
                          <a:cs typeface="Times New Roman" panose="02020603050405020304" pitchFamily="18" charset="0"/>
                        </a:rPr>
                        <a:t>Piedāvājuma saturs:</a:t>
                      </a:r>
                    </a:p>
                  </a:txBody>
                  <a:tcPr/>
                </a:tc>
                <a:tc>
                  <a:txBody>
                    <a:bodyPr/>
                    <a:lstStyle/>
                    <a:p>
                      <a:pPr algn="just"/>
                      <a:r>
                        <a:rPr lang="lv-LV" sz="1400" dirty="0">
                          <a:latin typeface="Times New Roman" panose="02020603050405020304" pitchFamily="18" charset="0"/>
                          <a:cs typeface="Times New Roman" panose="02020603050405020304" pitchFamily="18" charset="0"/>
                        </a:rPr>
                        <a:t>Izvirzītā prasība:</a:t>
                      </a:r>
                    </a:p>
                  </a:txBody>
                  <a:tcPr/>
                </a:tc>
                <a:tc>
                  <a:txBody>
                    <a:bodyPr/>
                    <a:lstStyle/>
                    <a:p>
                      <a:r>
                        <a:rPr lang="lv-LV" sz="1400" dirty="0">
                          <a:latin typeface="Times New Roman" panose="02020603050405020304" pitchFamily="18" charset="0"/>
                          <a:cs typeface="Times New Roman" panose="02020603050405020304" pitchFamily="18" charset="0"/>
                        </a:rPr>
                        <a:t>Prasību vai nosacījumu apliecinājums, konstatētās neatbilstības, piezīmes:</a:t>
                      </a:r>
                    </a:p>
                  </a:txBody>
                  <a:tcPr/>
                </a:tc>
                <a:extLst>
                  <a:ext uri="{0D108BD9-81ED-4DB2-BD59-A6C34878D82A}">
                    <a16:rowId xmlns:a16="http://schemas.microsoft.com/office/drawing/2014/main" val="3202491916"/>
                  </a:ext>
                </a:extLst>
              </a:tr>
              <a:tr h="459406">
                <a:tc>
                  <a:txBody>
                    <a:bodyPr/>
                    <a:lstStyle/>
                    <a:p>
                      <a:r>
                        <a:rPr lang="lv-LV" sz="1400" b="1" dirty="0">
                          <a:latin typeface="Times New Roman" panose="02020603050405020304" pitchFamily="18" charset="0"/>
                          <a:cs typeface="Times New Roman" panose="02020603050405020304" pitchFamily="18" charset="0"/>
                        </a:rPr>
                        <a:t>1. Piedāvājuma vēstule</a:t>
                      </a:r>
                    </a:p>
                  </a:txBody>
                  <a:tcPr/>
                </a:tc>
                <a:tc>
                  <a:txBody>
                    <a:bodyPr/>
                    <a:lstStyle/>
                    <a:p>
                      <a:pPr algn="just"/>
                      <a:r>
                        <a:rPr lang="lv-LV" sz="1200" dirty="0">
                          <a:latin typeface="Times New Roman" panose="02020603050405020304" pitchFamily="18" charset="0"/>
                          <a:cs typeface="Times New Roman" panose="02020603050405020304" pitchFamily="18" charset="0"/>
                        </a:rPr>
                        <a:t>Saskaņā ar nolikumā pievienoto formu (piem. Pielikums Nr.1) </a:t>
                      </a:r>
                    </a:p>
                  </a:txBody>
                  <a:tcPr/>
                </a:tc>
                <a:tc>
                  <a:txBody>
                    <a:bodyPr/>
                    <a:lstStyle/>
                    <a:p>
                      <a:pPr algn="just"/>
                      <a:r>
                        <a:rPr lang="lv-LV" sz="1200" dirty="0">
                          <a:latin typeface="Times New Roman" panose="02020603050405020304" pitchFamily="18" charset="0"/>
                          <a:cs typeface="Times New Roman" panose="02020603050405020304" pitchFamily="18" charset="0"/>
                        </a:rPr>
                        <a:t>Aizpildāms </a:t>
                      </a:r>
                      <a:r>
                        <a:rPr lang="lv-LV" sz="1200" b="1" i="1" dirty="0">
                          <a:latin typeface="Times New Roman" panose="02020603050405020304" pitchFamily="18" charset="0"/>
                          <a:cs typeface="Times New Roman" panose="02020603050405020304" pitchFamily="18" charset="0"/>
                        </a:rPr>
                        <a:t>VISIEM PRETENDENTIEM </a:t>
                      </a:r>
                      <a:r>
                        <a:rPr lang="lv-LV" sz="1200" dirty="0">
                          <a:latin typeface="Times New Roman" panose="02020603050405020304" pitchFamily="18" charset="0"/>
                          <a:cs typeface="Times New Roman" panose="02020603050405020304" pitchFamily="18" charset="0"/>
                        </a:rPr>
                        <a:t>ar prasīto informāciju, veicot visas nepieciešamās atzīmes tām paredzētajās vietās.</a:t>
                      </a:r>
                    </a:p>
                  </a:txBody>
                  <a:tcPr/>
                </a:tc>
                <a:extLst>
                  <a:ext uri="{0D108BD9-81ED-4DB2-BD59-A6C34878D82A}">
                    <a16:rowId xmlns:a16="http://schemas.microsoft.com/office/drawing/2014/main" val="484787229"/>
                  </a:ext>
                </a:extLst>
              </a:tr>
              <a:tr h="82693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400" b="1" dirty="0">
                          <a:latin typeface="Times New Roman" panose="02020603050405020304" pitchFamily="18" charset="0"/>
                          <a:cs typeface="Times New Roman" panose="02020603050405020304" pitchFamily="18" charset="0"/>
                        </a:rPr>
                        <a:t>2. </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Informācija par darījuma partneri</a:t>
                      </a:r>
                      <a:r>
                        <a:rPr lang="lv-LV" sz="1400" kern="1200" dirty="0">
                          <a:solidFill>
                            <a:schemeClr val="dk1"/>
                          </a:solidFill>
                          <a:effectLst/>
                          <a:latin typeface="Times New Roman" panose="02020603050405020304" pitchFamily="18" charset="0"/>
                          <a:ea typeface="+mn-ea"/>
                          <a:cs typeface="Times New Roman" panose="02020603050405020304" pitchFamily="18" charset="0"/>
                        </a:rPr>
                        <a:t> (ņemot vērā sankcijas saistībā ar Krieviju / Baltkrieviju)</a:t>
                      </a:r>
                      <a:endParaRPr lang="lv-LV" sz="14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Saskaņā ar nolikumā pievienoto formu ((piem. Pielikums Nr.1A) </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b="1" kern="1200" dirty="0">
                          <a:solidFill>
                            <a:schemeClr val="dk1"/>
                          </a:solidFill>
                          <a:effectLst/>
                          <a:latin typeface="Times New Roman" panose="02020603050405020304" pitchFamily="18" charset="0"/>
                          <a:ea typeface="+mn-ea"/>
                          <a:cs typeface="Times New Roman" panose="02020603050405020304" pitchFamily="18" charset="0"/>
                        </a:rPr>
                        <a:t>Jāiesniedz </a:t>
                      </a:r>
                      <a:r>
                        <a:rPr lang="lv-LV" sz="1200" b="1" u="sng" kern="1200" dirty="0">
                          <a:solidFill>
                            <a:schemeClr val="dk1"/>
                          </a:solidFill>
                          <a:effectLst/>
                          <a:latin typeface="Times New Roman" panose="02020603050405020304" pitchFamily="18" charset="0"/>
                          <a:ea typeface="+mn-ea"/>
                          <a:cs typeface="Times New Roman" panose="02020603050405020304" pitchFamily="18" charset="0"/>
                        </a:rPr>
                        <a:t>par </a:t>
                      </a:r>
                      <a:r>
                        <a:rPr lang="lv-LV" sz="1200" b="1" u="sng" kern="1200" dirty="0">
                          <a:solidFill>
                            <a:schemeClr val="tx1"/>
                          </a:solidFill>
                          <a:effectLst/>
                          <a:latin typeface="Times New Roman" panose="02020603050405020304" pitchFamily="18" charset="0"/>
                          <a:ea typeface="+mn-ea"/>
                          <a:cs typeface="Times New Roman" panose="02020603050405020304" pitchFamily="18" charset="0"/>
                        </a:rPr>
                        <a:t>ārvalstīs reģistrētu: pretendentu, personu, uz kuras iespējām pretendents balstās, apakšuzņēmēju, piegādātāju apvienības dalībnieku vai personālsabiedrības biedru</a:t>
                      </a:r>
                      <a:r>
                        <a:rPr lang="lv-LV" sz="1200" kern="1200" dirty="0">
                          <a:solidFill>
                            <a:schemeClr val="dk1"/>
                          </a:solidFill>
                          <a:effectLst/>
                          <a:latin typeface="Times New Roman" panose="02020603050405020304" pitchFamily="18" charset="0"/>
                          <a:ea typeface="+mn-ea"/>
                          <a:cs typeface="Times New Roman" panose="02020603050405020304" pitchFamily="18" charset="0"/>
                        </a:rPr>
                        <a:t>. </a:t>
                      </a:r>
                      <a:r>
                        <a:rPr lang="lv-LV" sz="1200" dirty="0">
                          <a:latin typeface="Times New Roman" panose="02020603050405020304" pitchFamily="18" charset="0"/>
                          <a:cs typeface="Times New Roman" panose="02020603050405020304" pitchFamily="18" charset="0"/>
                        </a:rPr>
                        <a:t>Aizpildāma ar visu prasīto informāciju, t.sk. veicot visas nepieciešamās atzīmes tām paredzētajās vietās.</a:t>
                      </a:r>
                    </a:p>
                  </a:txBody>
                  <a:tcPr/>
                </a:tc>
                <a:extLst>
                  <a:ext uri="{0D108BD9-81ED-4DB2-BD59-A6C34878D82A}">
                    <a16:rowId xmlns:a16="http://schemas.microsoft.com/office/drawing/2014/main" val="4261969865"/>
                  </a:ext>
                </a:extLst>
              </a:tr>
              <a:tr h="796303">
                <a:tc>
                  <a:txBody>
                    <a:bodyPr/>
                    <a:lstStyle/>
                    <a:p>
                      <a:r>
                        <a:rPr lang="lv-LV" sz="1400" b="1" dirty="0">
                          <a:latin typeface="Times New Roman" panose="02020603050405020304" pitchFamily="18" charset="0"/>
                          <a:cs typeface="Times New Roman" panose="02020603050405020304" pitchFamily="18" charset="0"/>
                        </a:rPr>
                        <a:t>3.</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 Apliecinājums par neatkarīgi izstrādātu piedāvājumu </a:t>
                      </a:r>
                      <a:endParaRPr lang="lv-LV" sz="14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Saskaņā ar nolikumā pievienoto formu (piem. Pielikums Nr.1B)</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Aizpildāms </a:t>
                      </a:r>
                      <a:r>
                        <a:rPr lang="lv-LV" sz="1200" b="1" i="1" dirty="0">
                          <a:latin typeface="Times New Roman" panose="02020603050405020304" pitchFamily="18" charset="0"/>
                          <a:cs typeface="Times New Roman" panose="02020603050405020304" pitchFamily="18" charset="0"/>
                        </a:rPr>
                        <a:t>VISIEM PRETENDENTIEM </a:t>
                      </a:r>
                      <a:r>
                        <a:rPr lang="lv-LV" sz="1200" dirty="0">
                          <a:latin typeface="Times New Roman" panose="02020603050405020304" pitchFamily="18" charset="0"/>
                          <a:cs typeface="Times New Roman" panose="02020603050405020304" pitchFamily="18" charset="0"/>
                        </a:rPr>
                        <a:t>ar prasīto informāciju, veicot visas nepieciešamās atzīmes tām paredzētajās vietās.</a:t>
                      </a: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dirty="0">
                          <a:solidFill>
                            <a:srgbClr val="FF0000"/>
                          </a:solidFill>
                          <a:latin typeface="Times New Roman" panose="02020603050405020304" pitchFamily="18" charset="0"/>
                          <a:cs typeface="Times New Roman" panose="02020603050405020304" pitchFamily="18" charset="0"/>
                        </a:rPr>
                        <a:t>! </a:t>
                      </a:r>
                      <a:r>
                        <a:rPr lang="lv-LV" sz="1100" b="0" dirty="0">
                          <a:solidFill>
                            <a:srgbClr val="FF0000"/>
                          </a:solidFill>
                          <a:latin typeface="Times New Roman" panose="02020603050405020304" pitchFamily="18" charset="0"/>
                          <a:cs typeface="Times New Roman" panose="02020603050405020304" pitchFamily="18" charset="0"/>
                        </a:rPr>
                        <a:t>Tiek konstatēti gadījumi, kad </a:t>
                      </a:r>
                      <a:r>
                        <a:rPr lang="lv-LV" sz="1100" b="1" u="sng" dirty="0">
                          <a:solidFill>
                            <a:srgbClr val="FF0000"/>
                          </a:solidFill>
                          <a:latin typeface="Times New Roman" panose="02020603050405020304" pitchFamily="18" charset="0"/>
                          <a:cs typeface="Times New Roman" panose="02020603050405020304" pitchFamily="18" charset="0"/>
                        </a:rPr>
                        <a:t>NAV izdarītas atzīmes un aizpildīta forma, proti, iesniegts neaizpildīts pielikums.</a:t>
                      </a:r>
                      <a:endParaRPr lang="lv-LV" sz="11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74827329"/>
                  </a:ext>
                </a:extLst>
              </a:tr>
              <a:tr h="826930">
                <a:tc>
                  <a:txBody>
                    <a:bodyPr/>
                    <a:lstStyle/>
                    <a:p>
                      <a:pPr algn="l"/>
                      <a:r>
                        <a:rPr lang="lv-LV" sz="1400" b="1" dirty="0">
                          <a:latin typeface="Times New Roman" panose="02020603050405020304" pitchFamily="18" charset="0"/>
                          <a:cs typeface="Times New Roman" panose="02020603050405020304" pitchFamily="18" charset="0"/>
                        </a:rPr>
                        <a:t>4. </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Pretendentu atlases (kvalifikācijas) dokumenti</a:t>
                      </a:r>
                      <a:r>
                        <a:rPr lang="lv-LV" sz="1400" kern="1200" dirty="0">
                          <a:solidFill>
                            <a:schemeClr val="dk1"/>
                          </a:solidFill>
                          <a:effectLst/>
                          <a:latin typeface="Times New Roman" panose="02020603050405020304" pitchFamily="18" charset="0"/>
                          <a:ea typeface="+mn-ea"/>
                          <a:cs typeface="Times New Roman" panose="02020603050405020304" pitchFamily="18" charset="0"/>
                        </a:rPr>
                        <a:t> </a:t>
                      </a:r>
                      <a:endParaRPr lang="lv-LV" sz="1400" dirty="0">
                        <a:latin typeface="Times New Roman" panose="02020603050405020304" pitchFamily="18" charset="0"/>
                        <a:cs typeface="Times New Roman" panose="02020603050405020304" pitchFamily="18" charset="0"/>
                      </a:endParaRPr>
                    </a:p>
                  </a:txBody>
                  <a:tcPr anchor="ct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Saskaņā ar nolikumā izvirzītajām prasībām «</a:t>
                      </a:r>
                      <a:r>
                        <a:rPr lang="en-US" sz="1200" b="1" kern="1200" dirty="0" err="1">
                          <a:solidFill>
                            <a:schemeClr val="dk1"/>
                          </a:solidFill>
                          <a:effectLst/>
                          <a:latin typeface="Times New Roman" panose="02020603050405020304" pitchFamily="18" charset="0"/>
                          <a:ea typeface="+mn-ea"/>
                          <a:cs typeface="Times New Roman" panose="02020603050405020304" pitchFamily="18" charset="0"/>
                        </a:rPr>
                        <a:t>Prasības</a:t>
                      </a:r>
                      <a:r>
                        <a:rPr lang="en-US" sz="1200" b="1" kern="1200" dirty="0">
                          <a:solidFill>
                            <a:schemeClr val="dk1"/>
                          </a:solidFill>
                          <a:effectLst/>
                          <a:latin typeface="Times New Roman" panose="02020603050405020304" pitchFamily="18" charset="0"/>
                          <a:ea typeface="+mn-ea"/>
                          <a:cs typeface="Times New Roman" panose="02020603050405020304" pitchFamily="18" charset="0"/>
                        </a:rPr>
                        <a:t> </a:t>
                      </a:r>
                      <a:r>
                        <a:rPr lang="en-US" sz="1200" b="1" kern="1200" dirty="0" err="1">
                          <a:solidFill>
                            <a:schemeClr val="dk1"/>
                          </a:solidFill>
                          <a:effectLst/>
                          <a:latin typeface="Times New Roman" panose="02020603050405020304" pitchFamily="18" charset="0"/>
                          <a:ea typeface="+mn-ea"/>
                          <a:cs typeface="Times New Roman" panose="02020603050405020304" pitchFamily="18" charset="0"/>
                        </a:rPr>
                        <a:t>Pretendentiem</a:t>
                      </a:r>
                      <a:r>
                        <a:rPr lang="lv-LV" sz="1200" b="1" kern="1200" dirty="0">
                          <a:solidFill>
                            <a:schemeClr val="dk1"/>
                          </a:solidFill>
                          <a:effectLst/>
                          <a:latin typeface="Times New Roman" panose="02020603050405020304" pitchFamily="18" charset="0"/>
                          <a:ea typeface="+mn-ea"/>
                          <a:cs typeface="Times New Roman" panose="02020603050405020304" pitchFamily="18" charset="0"/>
                        </a:rPr>
                        <a:t>»</a:t>
                      </a:r>
                      <a:r>
                        <a:rPr lang="lv-LV" sz="1200" dirty="0">
                          <a:latin typeface="Times New Roman" panose="02020603050405020304" pitchFamily="18" charset="0"/>
                          <a:cs typeface="Times New Roman" panose="02020603050405020304" pitchFamily="18" charset="0"/>
                        </a:rPr>
                        <a:t> un pievienoto formu (piem. pielikums Nr. X) </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200" dirty="0">
                          <a:latin typeface="Times New Roman" panose="02020603050405020304" pitchFamily="18" charset="0"/>
                          <a:cs typeface="Times New Roman" panose="02020603050405020304" pitchFamily="18" charset="0"/>
                        </a:rPr>
                        <a:t>Aizpildāms </a:t>
                      </a:r>
                      <a:r>
                        <a:rPr lang="lv-LV" sz="1200" b="1" i="1" dirty="0">
                          <a:latin typeface="Times New Roman" panose="02020603050405020304" pitchFamily="18" charset="0"/>
                          <a:cs typeface="Times New Roman" panose="02020603050405020304" pitchFamily="18" charset="0"/>
                        </a:rPr>
                        <a:t>VISIEM PRETENDENTIEM </a:t>
                      </a:r>
                      <a:r>
                        <a:rPr lang="lv-LV" sz="1200" dirty="0">
                          <a:latin typeface="Times New Roman" panose="02020603050405020304" pitchFamily="18" charset="0"/>
                          <a:cs typeface="Times New Roman" panose="02020603050405020304" pitchFamily="18" charset="0"/>
                        </a:rPr>
                        <a:t>ar prasīto informāciju, un, ja noteikta prasība - </a:t>
                      </a:r>
                      <a:r>
                        <a:rPr lang="lv-LV" sz="1200" u="sng" dirty="0">
                          <a:latin typeface="Times New Roman" panose="02020603050405020304" pitchFamily="18" charset="0"/>
                          <a:cs typeface="Times New Roman" panose="02020603050405020304" pitchFamily="18" charset="0"/>
                        </a:rPr>
                        <a:t>pievieno norādīto pieredzi apliecinošus dokumentus</a:t>
                      </a:r>
                      <a:r>
                        <a:rPr lang="lv-LV" sz="1200" dirty="0">
                          <a:latin typeface="Times New Roman" panose="02020603050405020304" pitchFamily="18" charset="0"/>
                          <a:cs typeface="Times New Roman" panose="02020603050405020304" pitchFamily="18" charset="0"/>
                        </a:rPr>
                        <a:t>, detalizēts iesniedzamo dokumentu apraksts nolikumā </a:t>
                      </a:r>
                      <a:r>
                        <a:rPr lang="lv-LV" sz="1200" b="1" dirty="0">
                          <a:latin typeface="Times New Roman" panose="02020603050405020304" pitchFamily="18" charset="0"/>
                          <a:cs typeface="Times New Roman" panose="02020603050405020304" pitchFamily="18" charset="0"/>
                        </a:rPr>
                        <a:t>«</a:t>
                      </a:r>
                      <a:r>
                        <a:rPr lang="lv-LV" sz="1200" b="1" kern="1200" dirty="0">
                          <a:solidFill>
                            <a:schemeClr val="dk1"/>
                          </a:solidFill>
                          <a:effectLst/>
                          <a:latin typeface="Times New Roman" panose="02020603050405020304" pitchFamily="18" charset="0"/>
                          <a:ea typeface="+mn-ea"/>
                          <a:cs typeface="Times New Roman" panose="02020603050405020304" pitchFamily="18" charset="0"/>
                        </a:rPr>
                        <a:t>Apliecinošie dokumenti» vai </a:t>
                      </a:r>
                      <a:r>
                        <a:rPr lang="lv-LV" sz="1200" kern="1200" dirty="0">
                          <a:solidFill>
                            <a:schemeClr val="dk1"/>
                          </a:solidFill>
                          <a:effectLst/>
                          <a:latin typeface="Times New Roman" panose="02020603050405020304" pitchFamily="18" charset="0"/>
                          <a:ea typeface="+mn-ea"/>
                          <a:cs typeface="Times New Roman" panose="02020603050405020304" pitchFamily="18" charset="0"/>
                        </a:rPr>
                        <a:t>konkrētā pielikuma aprakstā. </a:t>
                      </a:r>
                      <a:endParaRPr lang="lv-LV"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83230633"/>
                  </a:ext>
                </a:extLst>
              </a:tr>
              <a:tr h="1699801">
                <a:tc>
                  <a:txBody>
                    <a:bodyPr/>
                    <a:lstStyle/>
                    <a:p>
                      <a:pPr algn="l"/>
                      <a:endParaRPr lang="lv-LV" sz="1400" dirty="0">
                        <a:latin typeface="Times New Roman" panose="02020603050405020304" pitchFamily="18" charset="0"/>
                        <a:cs typeface="Times New Roman" panose="02020603050405020304" pitchFamily="18" charset="0"/>
                      </a:endParaRPr>
                    </a:p>
                  </a:txBody>
                  <a:tcPr anchor="ctr"/>
                </a:tc>
                <a:tc>
                  <a:txBody>
                    <a:bodyPr/>
                    <a:lstStyle/>
                    <a:p>
                      <a:pPr algn="just"/>
                      <a:r>
                        <a:rPr lang="lv-LV" sz="1200" baseline="0" dirty="0">
                          <a:latin typeface="Times New Roman" panose="02020603050405020304" pitchFamily="18" charset="0"/>
                          <a:cs typeface="Times New Roman" panose="02020603050405020304" pitchFamily="18" charset="0"/>
                        </a:rPr>
                        <a:t>Piemērs: Pretendentam iepriekšējo 5 (piecu) gadu laikā (2019., 2020., 2021., 2022., 2023. un 2024.gadā līdz piedāvājuma iesniegšanai) ir pieredze vismaz 2 (divu) vai vairāku līgumu izpildē, kura ietvaros tas ir veicis 6-20 </a:t>
                      </a:r>
                      <a:r>
                        <a:rPr lang="lv-LV" sz="1200" baseline="0" dirty="0" err="1">
                          <a:latin typeface="Times New Roman" panose="02020603050405020304" pitchFamily="18" charset="0"/>
                          <a:cs typeface="Times New Roman" panose="02020603050405020304" pitchFamily="18" charset="0"/>
                        </a:rPr>
                        <a:t>kV</a:t>
                      </a:r>
                      <a:r>
                        <a:rPr lang="lv-LV" sz="1200" baseline="0" dirty="0">
                          <a:latin typeface="Times New Roman" panose="02020603050405020304" pitchFamily="18" charset="0"/>
                          <a:cs typeface="Times New Roman" panose="02020603050405020304" pitchFamily="18" charset="0"/>
                        </a:rPr>
                        <a:t> gaisvadu līniju un/vai </a:t>
                      </a:r>
                      <a:r>
                        <a:rPr lang="lv-LV" sz="1200" baseline="0" dirty="0" err="1">
                          <a:latin typeface="Times New Roman" panose="02020603050405020304" pitchFamily="18" charset="0"/>
                          <a:cs typeface="Times New Roman" panose="02020603050405020304" pitchFamily="18" charset="0"/>
                        </a:rPr>
                        <a:t>brīvgaisa</a:t>
                      </a:r>
                      <a:r>
                        <a:rPr lang="lv-LV" sz="1200" baseline="0" dirty="0">
                          <a:latin typeface="Times New Roman" panose="02020603050405020304" pitchFamily="18" charset="0"/>
                          <a:cs typeface="Times New Roman" panose="02020603050405020304" pitchFamily="18" charset="0"/>
                        </a:rPr>
                        <a:t> slēdžu izbūvi, un/vai 6-20kV transformatora apakšstaciju izbūvi</a:t>
                      </a: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Aizpildāms </a:t>
                      </a:r>
                      <a:r>
                        <a:rPr kumimoji="0" lang="lv-LV" sz="11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VISIEM PRETENDENTIEM </a:t>
                      </a: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attiecīgais pielikums ar prasīto informāciju, kā arī </a:t>
                      </a:r>
                      <a:r>
                        <a:rPr kumimoji="0" lang="lv-LV" sz="11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jāpievieno pamatojošie dokumenti</a:t>
                      </a: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kas apliecina norādītos datus (piemēram iepriekšējo pasūtītāju atsauksmes, pavadzīmes, pieņemšanas – nodošanas akti vai citi dokumenti).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lv-LV" sz="11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Ja ir papildus norāde: </a:t>
                      </a:r>
                      <a:r>
                        <a:rPr kumimoji="0" lang="lv-LV"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«Ja pieredzes prasības izpildei ir norādīts līgums/līgumi ar AS "Sadales tīkls", par šiem līgumiem papildus pamatojošie dokumenti nav jāiesniedz» – </a:t>
                      </a:r>
                      <a:r>
                        <a:rPr kumimoji="0" lang="lv-LV" sz="1100" b="0"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TIKAI šādā gadījumā papildus dokumenti nav iesniedzami.</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lv-LV" sz="9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*Ja Pretendents Nolikuma prasību izpildei balstās arī uz citām personām, tabulu jāaizpilda </a:t>
                      </a:r>
                      <a:r>
                        <a:rPr kumimoji="0" lang="lv-LV" sz="9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atsevišķi par Pretendentu un atsevišķi par citām personām (piem., apakšuzņēmējiem).</a:t>
                      </a:r>
                      <a:endParaRPr kumimoji="0" lang="lv-LV" sz="9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just"/>
                      <a:endParaRPr lang="lv-LV" sz="1000" i="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26815364"/>
                  </a:ext>
                </a:extLst>
              </a:tr>
            </a:tbl>
          </a:graphicData>
        </a:graphic>
      </p:graphicFrame>
      <p:sp>
        <p:nvSpPr>
          <p:cNvPr id="7" name="TextBox 6">
            <a:extLst>
              <a:ext uri="{FF2B5EF4-FFF2-40B4-BE49-F238E27FC236}">
                <a16:creationId xmlns:a16="http://schemas.microsoft.com/office/drawing/2014/main" id="{8188E72F-B63B-56F0-F933-447D3FED0C53}"/>
              </a:ext>
            </a:extLst>
          </p:cNvPr>
          <p:cNvSpPr txBox="1"/>
          <p:nvPr/>
        </p:nvSpPr>
        <p:spPr>
          <a:xfrm>
            <a:off x="998839" y="5899498"/>
            <a:ext cx="11117684" cy="523220"/>
          </a:xfrm>
          <a:prstGeom prst="rect">
            <a:avLst/>
          </a:prstGeom>
          <a:noFill/>
        </p:spPr>
        <p:txBody>
          <a:bodyPr wrap="square">
            <a:spAutoFit/>
          </a:bodyPr>
          <a:lstStyle/>
          <a:p>
            <a:pPr algn="just"/>
            <a:r>
              <a:rPr lang="lv-LV" sz="1400" b="1" i="0" u="none" strike="noStrike" baseline="0" dirty="0">
                <a:solidFill>
                  <a:srgbClr val="000000"/>
                </a:solidFill>
                <a:latin typeface="Times New Roman" panose="02020603050405020304" pitchFamily="18" charset="0"/>
              </a:rPr>
              <a:t>Lai izvērtētu piedāvājuma atbilstību nolikumā noteiktajām prasībām un pieņemtu lēmumu par pretendenta kvalificēšanos, lūdzam ņemt vērā, </a:t>
            </a:r>
            <a:r>
              <a:rPr lang="lv-LV" sz="1400" b="1" i="0" u="sng" strike="noStrike" baseline="0" dirty="0">
                <a:solidFill>
                  <a:srgbClr val="FF0000"/>
                </a:solidFill>
                <a:latin typeface="Times New Roman" panose="02020603050405020304" pitchFamily="18" charset="0"/>
              </a:rPr>
              <a:t>ka iepirkuma komisijai ir nepieciešama skaidra un precīza prasītā informācija, kas apliecina katru izvirzīto prasību. </a:t>
            </a:r>
          </a:p>
        </p:txBody>
      </p:sp>
      <p:pic>
        <p:nvPicPr>
          <p:cNvPr id="12" name="Graphic 11" descr="Exclamation mark with solid fill">
            <a:extLst>
              <a:ext uri="{FF2B5EF4-FFF2-40B4-BE49-F238E27FC236}">
                <a16:creationId xmlns:a16="http://schemas.microsoft.com/office/drawing/2014/main" id="{27D42A08-54A6-5A01-787F-852E8C22B72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2842" y="5946124"/>
            <a:ext cx="478489" cy="478489"/>
          </a:xfrm>
          <a:prstGeom prst="rect">
            <a:avLst/>
          </a:prstGeom>
        </p:spPr>
      </p:pic>
      <p:pic>
        <p:nvPicPr>
          <p:cNvPr id="13" name="Graphic 12" descr="Exclamation mark with solid fill">
            <a:extLst>
              <a:ext uri="{FF2B5EF4-FFF2-40B4-BE49-F238E27FC236}">
                <a16:creationId xmlns:a16="http://schemas.microsoft.com/office/drawing/2014/main" id="{4F1FD9B0-7195-1C01-542A-CEDA445B792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59594" y="82468"/>
            <a:ext cx="478489" cy="478489"/>
          </a:xfrm>
          <a:prstGeom prst="rect">
            <a:avLst/>
          </a:prstGeom>
        </p:spPr>
      </p:pic>
    </p:spTree>
    <p:extLst>
      <p:ext uri="{BB962C8B-B14F-4D97-AF65-F5344CB8AC3E}">
        <p14:creationId xmlns:p14="http://schemas.microsoft.com/office/powerpoint/2010/main" val="3359220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4">
            <a:extLst>
              <a:ext uri="{FF2B5EF4-FFF2-40B4-BE49-F238E27FC236}">
                <a16:creationId xmlns:a16="http://schemas.microsoft.com/office/drawing/2014/main" id="{28F2CCF2-F840-3A5E-768E-6EADA334A5D2}"/>
              </a:ext>
            </a:extLst>
          </p:cNvPr>
          <p:cNvGraphicFramePr>
            <a:graphicFrameLocks noGrp="1"/>
          </p:cNvGraphicFramePr>
          <p:nvPr>
            <p:extLst>
              <p:ext uri="{D42A27DB-BD31-4B8C-83A1-F6EECF244321}">
                <p14:modId xmlns:p14="http://schemas.microsoft.com/office/powerpoint/2010/main" val="497252531"/>
              </p:ext>
            </p:extLst>
          </p:nvPr>
        </p:nvGraphicFramePr>
        <p:xfrm>
          <a:off x="793487" y="83081"/>
          <a:ext cx="11327981" cy="6691837"/>
        </p:xfrm>
        <a:graphic>
          <a:graphicData uri="http://schemas.openxmlformats.org/drawingml/2006/table">
            <a:tbl>
              <a:tblPr firstRow="1" bandRow="1">
                <a:tableStyleId>{5C22544A-7EE6-4342-B048-85BDC9FD1C3A}</a:tableStyleId>
              </a:tblPr>
              <a:tblGrid>
                <a:gridCol w="2009961">
                  <a:extLst>
                    <a:ext uri="{9D8B030D-6E8A-4147-A177-3AD203B41FA5}">
                      <a16:colId xmlns:a16="http://schemas.microsoft.com/office/drawing/2014/main" val="3225001057"/>
                    </a:ext>
                  </a:extLst>
                </a:gridCol>
                <a:gridCol w="4283362">
                  <a:extLst>
                    <a:ext uri="{9D8B030D-6E8A-4147-A177-3AD203B41FA5}">
                      <a16:colId xmlns:a16="http://schemas.microsoft.com/office/drawing/2014/main" val="3017694306"/>
                    </a:ext>
                  </a:extLst>
                </a:gridCol>
                <a:gridCol w="5034658">
                  <a:extLst>
                    <a:ext uri="{9D8B030D-6E8A-4147-A177-3AD203B41FA5}">
                      <a16:colId xmlns:a16="http://schemas.microsoft.com/office/drawing/2014/main" val="3915133307"/>
                    </a:ext>
                  </a:extLst>
                </a:gridCol>
              </a:tblGrid>
              <a:tr h="534877">
                <a:tc>
                  <a:txBody>
                    <a:bodyPr/>
                    <a:lstStyle/>
                    <a:p>
                      <a:r>
                        <a:rPr lang="lv-LV" sz="1600" dirty="0">
                          <a:solidFill>
                            <a:srgbClr val="FF0000"/>
                          </a:solidFill>
                          <a:latin typeface="Times New Roman" panose="02020603050405020304" pitchFamily="18" charset="0"/>
                          <a:cs typeface="Times New Roman" panose="02020603050405020304" pitchFamily="18" charset="0"/>
                        </a:rPr>
                        <a:t>Piedāvājuma saturs:</a:t>
                      </a:r>
                    </a:p>
                  </a:txBody>
                  <a:tcPr/>
                </a:tc>
                <a:tc>
                  <a:txBody>
                    <a:bodyPr/>
                    <a:lstStyle/>
                    <a:p>
                      <a:endParaRPr lang="lv-LV" sz="1400" dirty="0">
                        <a:latin typeface="Times New Roman" panose="02020603050405020304" pitchFamily="18" charset="0"/>
                        <a:cs typeface="Times New Roman" panose="02020603050405020304" pitchFamily="18" charset="0"/>
                      </a:endParaRPr>
                    </a:p>
                  </a:txBody>
                  <a:tcPr/>
                </a:tc>
                <a:tc>
                  <a:txBody>
                    <a:bodyPr/>
                    <a:lstStyle/>
                    <a:p>
                      <a:endParaRPr lang="lv-LV" sz="14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02491916"/>
                  </a:ext>
                </a:extLst>
              </a:tr>
              <a:tr h="152808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400" b="1" dirty="0">
                          <a:latin typeface="Times New Roman" panose="02020603050405020304" pitchFamily="18" charset="0"/>
                          <a:cs typeface="Times New Roman" panose="02020603050405020304" pitchFamily="18" charset="0"/>
                        </a:rPr>
                        <a:t>5. </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Tehniskais piedāvājums</a:t>
                      </a:r>
                      <a:endParaRPr lang="lv-LV" sz="1400" b="1"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kern="1200" dirty="0">
                          <a:solidFill>
                            <a:schemeClr val="dk1"/>
                          </a:solidFill>
                          <a:effectLst/>
                          <a:latin typeface="Times New Roman" panose="02020603050405020304" pitchFamily="18" charset="0"/>
                          <a:ea typeface="+mn-ea"/>
                          <a:cs typeface="Times New Roman" panose="02020603050405020304" pitchFamily="18" charset="0"/>
                        </a:rPr>
                        <a:t>Pretendents </a:t>
                      </a:r>
                      <a:r>
                        <a:rPr lang="lv-LV" sz="1100" kern="1200" dirty="0" err="1">
                          <a:solidFill>
                            <a:schemeClr val="dk1"/>
                          </a:solidFill>
                          <a:effectLst/>
                          <a:latin typeface="Times New Roman" panose="02020603050405020304" pitchFamily="18" charset="0"/>
                          <a:ea typeface="+mn-ea"/>
                          <a:cs typeface="Times New Roman" panose="02020603050405020304" pitchFamily="18" charset="0"/>
                        </a:rPr>
                        <a:t>elektromateriālus</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vai iekārtas, kam materiālu izmaksu tāmē pievienota norāde "MAN", ir tiesīgs izvēlēties un piedāvāt no AS "Sadales tīkls" Materiālu reģistrā iekļautiem materiāliem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vai</a:t>
                      </a:r>
                      <a:r>
                        <a:rPr lang="lv-LV" sz="1100" b="1" u="none" kern="1200" dirty="0">
                          <a:solidFill>
                            <a:schemeClr val="dk1"/>
                          </a:solidFill>
                          <a:effectLst/>
                          <a:latin typeface="Times New Roman" panose="02020603050405020304" pitchFamily="18" charset="0"/>
                          <a:ea typeface="+mn-ea"/>
                          <a:cs typeface="Times New Roman" panose="02020603050405020304" pitchFamily="18" charset="0"/>
                        </a:rPr>
                        <a:t>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iesniedzot pilnībā aizpildītas AS "Sadales tīkls" definētās attiecīgo </a:t>
                      </a:r>
                      <a:r>
                        <a:rPr lang="lv-LV" sz="1100" kern="1200" dirty="0" err="1">
                          <a:solidFill>
                            <a:schemeClr val="dk1"/>
                          </a:solidFill>
                          <a:effectLst/>
                          <a:latin typeface="Times New Roman" panose="02020603050405020304" pitchFamily="18" charset="0"/>
                          <a:ea typeface="+mn-ea"/>
                          <a:cs typeface="Times New Roman" panose="02020603050405020304" pitchFamily="18" charset="0"/>
                        </a:rPr>
                        <a:t>elektromateriālu</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un iekārtu tehniskās specifikācijas, pievienojot visus tehniskajās specifikācijās norādītos dokumentus.</a:t>
                      </a: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kern="1200" dirty="0">
                          <a:solidFill>
                            <a:schemeClr val="dk1"/>
                          </a:solidFill>
                          <a:effectLst/>
                          <a:latin typeface="Times New Roman" panose="02020603050405020304" pitchFamily="18" charset="0"/>
                          <a:ea typeface="+mn-ea"/>
                          <a:cs typeface="Times New Roman" panose="02020603050405020304" pitchFamily="18" charset="0"/>
                        </a:rPr>
                        <a:t>Piedāvājot AS "Sadales tīkls" Materiālu reģistrā iekļautos materiālus, materiālu izmaksu tāmē kolonnā "Piedāvātie materiāli"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jānorāda "MAN"</a:t>
                      </a:r>
                      <a:endParaRPr lang="lv-LV" sz="11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dirty="0">
                          <a:latin typeface="Times New Roman" panose="02020603050405020304" pitchFamily="18" charset="0"/>
                          <a:cs typeface="Times New Roman" panose="02020603050405020304" pitchFamily="18" charset="0"/>
                        </a:rPr>
                        <a:t>Aizpildāms </a:t>
                      </a:r>
                      <a:r>
                        <a:rPr lang="lv-LV" sz="1100" b="1" i="1" dirty="0">
                          <a:latin typeface="Times New Roman" panose="02020603050405020304" pitchFamily="18" charset="0"/>
                          <a:cs typeface="Times New Roman" panose="02020603050405020304" pitchFamily="18" charset="0"/>
                        </a:rPr>
                        <a:t>VISIEM PRETENDENTIEM </a:t>
                      </a:r>
                      <a:r>
                        <a:rPr lang="lv-LV" sz="1100" dirty="0">
                          <a:latin typeface="Times New Roman" panose="02020603050405020304" pitchFamily="18" charset="0"/>
                          <a:cs typeface="Times New Roman" panose="02020603050405020304" pitchFamily="18" charset="0"/>
                        </a:rPr>
                        <a:t>ar prasīto informāciju -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materiālu izmaksu </a:t>
                      </a:r>
                      <a:r>
                        <a:rPr lang="lv-LV" sz="1100" dirty="0">
                          <a:latin typeface="Times New Roman" panose="02020603050405020304" pitchFamily="18" charset="0"/>
                          <a:cs typeface="Times New Roman" panose="02020603050405020304" pitchFamily="18" charset="0"/>
                        </a:rPr>
                        <a:t>tāmē  attiecīgajā kolonnā </a:t>
                      </a:r>
                      <a:r>
                        <a:rPr lang="lv-LV" sz="1100" b="1" u="sng" dirty="0">
                          <a:latin typeface="Times New Roman" panose="02020603050405020304" pitchFamily="18" charset="0"/>
                          <a:cs typeface="Times New Roman" panose="02020603050405020304" pitchFamily="18" charset="0"/>
                        </a:rPr>
                        <a:t>«</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Piedāvātie materiāli» norādot prasīto informāciju (ja attiecināms).</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lv-LV" sz="1100" kern="1200" dirty="0">
                        <a:solidFill>
                          <a:srgbClr val="FF0000"/>
                        </a:solidFill>
                        <a:effectLst/>
                        <a:latin typeface="Times New Roman" panose="02020603050405020304" pitchFamily="18" charset="0"/>
                        <a:ea typeface="+mn-ea"/>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dirty="0">
                          <a:solidFill>
                            <a:srgbClr val="FF0000"/>
                          </a:solidFill>
                          <a:latin typeface="Times New Roman" panose="02020603050405020304" pitchFamily="18" charset="0"/>
                          <a:cs typeface="Times New Roman" panose="02020603050405020304" pitchFamily="18" charset="0"/>
                        </a:rPr>
                        <a:t>! Tiek konstatēti gadījumi, kad piedāvājumos </a:t>
                      </a:r>
                      <a:r>
                        <a:rPr lang="lv-LV" sz="1100" b="1" u="sng" dirty="0">
                          <a:solidFill>
                            <a:srgbClr val="FF0000"/>
                          </a:solidFill>
                          <a:latin typeface="Times New Roman" panose="02020603050405020304" pitchFamily="18" charset="0"/>
                          <a:cs typeface="Times New Roman" panose="02020603050405020304" pitchFamily="18" charset="0"/>
                        </a:rPr>
                        <a:t>NAV ne aizpildīta attiecīgā kolonna ar prasīto informāciju, ne arī iesniegtas aizpildītas tehniskās specifikācijas</a:t>
                      </a:r>
                      <a:r>
                        <a:rPr lang="lv-LV" sz="1100" b="1" dirty="0">
                          <a:solidFill>
                            <a:srgbClr val="FF0000"/>
                          </a:solidFill>
                          <a:latin typeface="Times New Roman" panose="02020603050405020304" pitchFamily="18" charset="0"/>
                          <a:cs typeface="Times New Roman" panose="02020603050405020304" pitchFamily="18" charset="0"/>
                        </a:rPr>
                        <a:t>! </a:t>
                      </a:r>
                      <a:r>
                        <a:rPr lang="lv-LV" sz="1100" b="0" dirty="0">
                          <a:solidFill>
                            <a:srgbClr val="FF0000"/>
                          </a:solidFill>
                          <a:latin typeface="Times New Roman" panose="02020603050405020304" pitchFamily="18" charset="0"/>
                          <a:cs typeface="Times New Roman" panose="02020603050405020304" pitchFamily="18" charset="0"/>
                        </a:rPr>
                        <a:t>Līdz ar to, piedāvājumu nākas atzīt par izvirzītajām prasībām neatbilstošu, jo nav iespējams pārliecināties kādus materiālus Pretendents plāno pielietot līgumu izpildē! </a:t>
                      </a:r>
                      <a:endParaRPr lang="lv-LV" sz="1100" dirty="0">
                        <a:solidFill>
                          <a:srgbClr val="FF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61969865"/>
                  </a:ext>
                </a:extLst>
              </a:tr>
              <a:tr h="2266189">
                <a:tc>
                  <a:txBody>
                    <a:bodyPr/>
                    <a:lstStyle/>
                    <a:p>
                      <a:r>
                        <a:rPr lang="lv-LV" sz="1400" b="1" dirty="0">
                          <a:latin typeface="Times New Roman" panose="02020603050405020304" pitchFamily="18" charset="0"/>
                          <a:cs typeface="Times New Roman" panose="02020603050405020304" pitchFamily="18" charset="0"/>
                        </a:rPr>
                        <a:t>6.</a:t>
                      </a:r>
                      <a:r>
                        <a:rPr lang="lv-LV" sz="1400" b="1" kern="1200" dirty="0">
                          <a:solidFill>
                            <a:schemeClr val="dk1"/>
                          </a:solidFill>
                          <a:effectLst/>
                          <a:latin typeface="Times New Roman" panose="02020603050405020304" pitchFamily="18" charset="0"/>
                          <a:ea typeface="+mn-ea"/>
                          <a:cs typeface="Times New Roman" panose="02020603050405020304" pitchFamily="18" charset="0"/>
                        </a:rPr>
                        <a:t> Finanšu piedāvājums</a:t>
                      </a:r>
                      <a:endParaRPr lang="lv-LV" sz="1400" b="1"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kern="1200" dirty="0">
                          <a:solidFill>
                            <a:schemeClr val="dk1"/>
                          </a:solidFill>
                          <a:effectLst/>
                          <a:latin typeface="Times New Roman" panose="02020603050405020304" pitchFamily="18" charset="0"/>
                          <a:ea typeface="+mn-ea"/>
                          <a:cs typeface="Times New Roman" panose="02020603050405020304" pitchFamily="18" charset="0"/>
                        </a:rPr>
                        <a:t>Finanšu piedāvājums (Tāme)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jāsagatavo</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saskaņā ar Nolikuma Pielikumā Nr.3 norādītajiem apjomiem un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atbilstoši Latvijas Republikas Ministru kabineta 03.05.2017. noteikumiem Nr. 239 "Noteikumi par Latvijas būvnormatīvu LBN 501-17 "</a:t>
                      </a:r>
                      <a:r>
                        <a:rPr lang="lv-LV" sz="1100" b="1" u="sng" kern="1200" dirty="0" err="1">
                          <a:solidFill>
                            <a:schemeClr val="dk1"/>
                          </a:solidFill>
                          <a:effectLst/>
                          <a:latin typeface="Times New Roman" panose="02020603050405020304" pitchFamily="18" charset="0"/>
                          <a:ea typeface="+mn-ea"/>
                          <a:cs typeface="Times New Roman" panose="02020603050405020304" pitchFamily="18" charset="0"/>
                        </a:rPr>
                        <a:t>Būvizmaksu</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 noteikšanas kārtība"</a:t>
                      </a:r>
                      <a:endParaRPr lang="lv-LV" sz="1100" dirty="0">
                        <a:latin typeface="Times New Roman" panose="02020603050405020304" pitchFamily="18" charset="0"/>
                        <a:cs typeface="Times New Roman" panose="02020603050405020304" pitchFamily="18"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100" dirty="0">
                          <a:latin typeface="Times New Roman" panose="02020603050405020304" pitchFamily="18" charset="0"/>
                          <a:cs typeface="Times New Roman" panose="02020603050405020304" pitchFamily="18" charset="0"/>
                        </a:rPr>
                        <a:t>Izpildāms </a:t>
                      </a:r>
                      <a:r>
                        <a:rPr lang="lv-LV" sz="1100" b="1" i="1" dirty="0">
                          <a:latin typeface="Times New Roman" panose="02020603050405020304" pitchFamily="18" charset="0"/>
                          <a:cs typeface="Times New Roman" panose="02020603050405020304" pitchFamily="18" charset="0"/>
                        </a:rPr>
                        <a:t>VISIEM PRETENDENTIEM </a:t>
                      </a:r>
                      <a:r>
                        <a:rPr lang="lv-LV" sz="1100" dirty="0">
                          <a:latin typeface="Times New Roman" panose="02020603050405020304" pitchFamily="18" charset="0"/>
                          <a:cs typeface="Times New Roman" panose="02020603050405020304" pitchFamily="18" charset="0"/>
                        </a:rPr>
                        <a:t>izpildot izvirzīto prasību – LBN 501-17 sevī ietver</a:t>
                      </a:r>
                      <a:r>
                        <a:rPr lang="lv-LV" sz="1100" b="1" dirty="0">
                          <a:latin typeface="Times New Roman" panose="02020603050405020304" pitchFamily="18" charset="0"/>
                          <a:cs typeface="Times New Roman" panose="02020603050405020304" pitchFamily="18" charset="0"/>
                        </a:rPr>
                        <a:t>: Lokālā tāme, Koptāme un Kopsavilkums</a:t>
                      </a:r>
                      <a:r>
                        <a:rPr lang="lv-LV" sz="1100" dirty="0">
                          <a:latin typeface="Times New Roman" panose="02020603050405020304" pitchFamily="18" charset="0"/>
                          <a:cs typeface="Times New Roman" panose="02020603050405020304" pitchFamily="18" charset="0"/>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lang="lv-LV" sz="1100" b="1" dirty="0">
                        <a:solidFill>
                          <a:srgbClr val="FF000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1" dirty="0">
                          <a:solidFill>
                            <a:srgbClr val="FF0000"/>
                          </a:solidFill>
                          <a:latin typeface="Times New Roman" panose="02020603050405020304" pitchFamily="18" charset="0"/>
                          <a:cs typeface="Times New Roman" panose="02020603050405020304" pitchFamily="18" charset="0"/>
                        </a:rPr>
                        <a:t>Tiek konstatēti gadījumi, kad </a:t>
                      </a:r>
                      <a:r>
                        <a:rPr lang="lv-LV" sz="1100" b="1" u="sng" dirty="0">
                          <a:solidFill>
                            <a:srgbClr val="FF0000"/>
                          </a:solidFill>
                          <a:latin typeface="Times New Roman" panose="02020603050405020304" pitchFamily="18" charset="0"/>
                          <a:cs typeface="Times New Roman" panose="02020603050405020304" pitchFamily="18" charset="0"/>
                        </a:rPr>
                        <a:t>NAV izpildīta prasība</a:t>
                      </a:r>
                      <a:r>
                        <a:rPr lang="lv-LV" sz="1100" b="1" dirty="0">
                          <a:solidFill>
                            <a:srgbClr val="FF0000"/>
                          </a:solidFill>
                          <a:latin typeface="Times New Roman" panose="02020603050405020304" pitchFamily="18" charset="0"/>
                          <a:cs typeface="Times New Roman" panose="02020603050405020304" pitchFamily="18" charset="0"/>
                        </a:rPr>
                        <a:t>! Ir sagatavota 1 vai 2 sadaļas no 3 minētajām, nav norādīts </a:t>
                      </a:r>
                      <a:r>
                        <a:rPr lang="lv-LV" sz="1100" b="1" dirty="0" err="1">
                          <a:solidFill>
                            <a:srgbClr val="FF0000"/>
                          </a:solidFill>
                          <a:latin typeface="Times New Roman" panose="02020603050405020304" pitchFamily="18" charset="0"/>
                          <a:cs typeface="Times New Roman" panose="02020603050405020304" pitchFamily="18" charset="0"/>
                        </a:rPr>
                        <a:t>peļnas</a:t>
                      </a:r>
                      <a:r>
                        <a:rPr lang="lv-LV" sz="1100" b="1" dirty="0">
                          <a:solidFill>
                            <a:srgbClr val="FF0000"/>
                          </a:solidFill>
                          <a:latin typeface="Times New Roman" panose="02020603050405020304" pitchFamily="18" charset="0"/>
                          <a:cs typeface="Times New Roman" panose="02020603050405020304" pitchFamily="18" charset="0"/>
                        </a:rPr>
                        <a:t> un/ vai </a:t>
                      </a:r>
                      <a:r>
                        <a:rPr lang="lv-LV" sz="1100" b="1" dirty="0" err="1">
                          <a:solidFill>
                            <a:srgbClr val="FF0000"/>
                          </a:solidFill>
                          <a:latin typeface="Times New Roman" panose="02020603050405020304" pitchFamily="18" charset="0"/>
                          <a:cs typeface="Times New Roman" panose="02020603050405020304" pitchFamily="18" charset="0"/>
                        </a:rPr>
                        <a:t>virsizdevumu</a:t>
                      </a:r>
                      <a:r>
                        <a:rPr lang="lv-LV" sz="1100" b="1" dirty="0">
                          <a:solidFill>
                            <a:srgbClr val="FF0000"/>
                          </a:solidFill>
                          <a:latin typeface="Times New Roman" panose="02020603050405020304" pitchFamily="18" charset="0"/>
                          <a:cs typeface="Times New Roman" panose="02020603050405020304" pitchFamily="18" charset="0"/>
                        </a:rPr>
                        <a:t> apmērs/ kā arī ir konstatēti gadījumi, kad tās ir apvienotas/ patvaļīgi papildinātas tāmes pozīciju rindas. </a:t>
                      </a:r>
                      <a:r>
                        <a:rPr lang="lv-LV" sz="1100" b="0" dirty="0">
                          <a:solidFill>
                            <a:srgbClr val="FF0000"/>
                          </a:solidFill>
                          <a:latin typeface="Times New Roman" panose="02020603050405020304" pitchFamily="18" charset="0"/>
                          <a:cs typeface="Times New Roman" panose="02020603050405020304" pitchFamily="18" charset="0"/>
                        </a:rPr>
                        <a:t>Līdz ar to, piedāvājumu nākas atzīt par izvirzītajām prasībām neatbilstošu!</a:t>
                      </a:r>
                    </a:p>
                    <a:p>
                      <a:pPr marL="0" marR="0" lvl="0" indent="0" algn="l" defTabSz="457200" rtl="0" eaLnBrk="1" fontAlgn="auto" latinLnBrk="0" hangingPunct="1">
                        <a:lnSpc>
                          <a:spcPct val="100000"/>
                        </a:lnSpc>
                        <a:spcBef>
                          <a:spcPts val="0"/>
                        </a:spcBef>
                        <a:spcAft>
                          <a:spcPts val="0"/>
                        </a:spcAft>
                        <a:buClrTx/>
                        <a:buSzTx/>
                        <a:buFontTx/>
                        <a:buNone/>
                        <a:tabLst/>
                        <a:defRPr/>
                      </a:pPr>
                      <a:endParaRPr lang="lv-LV" sz="1200" b="0" i="0" u="none" strike="noStrike" kern="1200" baseline="0" dirty="0">
                        <a:solidFill>
                          <a:srgbClr val="FF0000"/>
                        </a:solidFill>
                        <a:latin typeface="Times New Roman" panose="02020603050405020304" pitchFamily="18" charset="0"/>
                        <a:ea typeface="+mn-ea"/>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Pretendents </a:t>
                      </a:r>
                      <a:r>
                        <a:rPr lang="lv-LV" sz="1100" b="1" i="0" u="sng" strike="noStrike" kern="1200" baseline="0" dirty="0">
                          <a:solidFill>
                            <a:srgbClr val="FF0000"/>
                          </a:solidFill>
                          <a:latin typeface="Times New Roman" panose="02020603050405020304" pitchFamily="18" charset="0"/>
                          <a:ea typeface="+mn-ea"/>
                          <a:cs typeface="Times New Roman" panose="02020603050405020304" pitchFamily="18" charset="0"/>
                        </a:rPr>
                        <a:t>nedrīkst</a:t>
                      </a:r>
                      <a:r>
                        <a:rPr lang="lv-LV" sz="11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 </a:t>
                      </a:r>
                      <a:r>
                        <a:rPr lang="lv-LV" sz="11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patvaļīgi </a:t>
                      </a:r>
                      <a:r>
                        <a:rPr lang="lv-LV" sz="1100" b="0" i="0" u="sng" strike="noStrike" kern="1200" baseline="0" dirty="0">
                          <a:solidFill>
                            <a:srgbClr val="FF0000"/>
                          </a:solidFill>
                          <a:latin typeface="Times New Roman" panose="02020603050405020304" pitchFamily="18" charset="0"/>
                          <a:ea typeface="+mn-ea"/>
                          <a:cs typeface="Times New Roman" panose="02020603050405020304" pitchFamily="18" charset="0"/>
                        </a:rPr>
                        <a:t>izslēgt kādu no darbu apjomu sarakst</a:t>
                      </a:r>
                      <a:r>
                        <a:rPr lang="lv-LV" sz="11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ā (finanšu piedāvājumā/ tāmē) </a:t>
                      </a:r>
                      <a:r>
                        <a:rPr lang="lv-LV" sz="1100" b="0" i="0" u="sng" strike="noStrike" kern="1200" baseline="0" dirty="0">
                          <a:solidFill>
                            <a:srgbClr val="FF0000"/>
                          </a:solidFill>
                          <a:latin typeface="Times New Roman" panose="02020603050405020304" pitchFamily="18" charset="0"/>
                          <a:ea typeface="+mn-ea"/>
                          <a:cs typeface="Times New Roman" panose="02020603050405020304" pitchFamily="18" charset="0"/>
                        </a:rPr>
                        <a:t>norādītajām darbu un materiālu pozīcijām</a:t>
                      </a:r>
                      <a:r>
                        <a:rPr lang="lv-LV" sz="11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 kā arī patvaļīgi </a:t>
                      </a:r>
                      <a:r>
                        <a:rPr lang="lv-LV" sz="1100" b="0" i="0" u="sng" strike="noStrike" kern="1200" baseline="0" dirty="0">
                          <a:solidFill>
                            <a:srgbClr val="FF0000"/>
                          </a:solidFill>
                          <a:latin typeface="Times New Roman" panose="02020603050405020304" pitchFamily="18" charset="0"/>
                          <a:ea typeface="+mn-ea"/>
                          <a:cs typeface="Times New Roman" panose="02020603050405020304" pitchFamily="18" charset="0"/>
                        </a:rPr>
                        <a:t>mainīt norādītos apjomus</a:t>
                      </a:r>
                      <a:r>
                        <a:rPr lang="lv-LV" sz="11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 Tāpat pretendents nedrīkst patvaļīgi </a:t>
                      </a:r>
                      <a:r>
                        <a:rPr lang="lv-LV" sz="1100" b="0" i="0" u="sng" strike="noStrike" kern="1200" baseline="0" dirty="0">
                          <a:solidFill>
                            <a:srgbClr val="FF0000"/>
                          </a:solidFill>
                          <a:latin typeface="Times New Roman" panose="02020603050405020304" pitchFamily="18" charset="0"/>
                          <a:ea typeface="+mn-ea"/>
                          <a:cs typeface="Times New Roman" panose="02020603050405020304" pitchFamily="18" charset="0"/>
                        </a:rPr>
                        <a:t>izlaist atsevišķus darbu nosaukumus, papildināt ar jauniem darbu nosaukumiem, grozīt darbu nosaukumus, mērvienības </a:t>
                      </a:r>
                      <a:r>
                        <a:rPr lang="lv-LV" sz="11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u.tml.</a:t>
                      </a:r>
                      <a:endParaRPr lang="lv-LV" sz="1100" dirty="0">
                        <a:solidFill>
                          <a:srgbClr val="FF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74827329"/>
                  </a:ext>
                </a:extLst>
              </a:tr>
              <a:tr h="2168422">
                <a:tc>
                  <a:txBody>
                    <a:bodyPr/>
                    <a:lstStyle/>
                    <a:p>
                      <a:pPr algn="l"/>
                      <a:r>
                        <a:rPr lang="lv-LV" sz="1400" b="1" u="none" dirty="0">
                          <a:latin typeface="Times New Roman" panose="02020603050405020304" pitchFamily="18" charset="0"/>
                          <a:cs typeface="Times New Roman" panose="02020603050405020304" pitchFamily="18" charset="0"/>
                        </a:rPr>
                        <a:t>7.</a:t>
                      </a:r>
                      <a:r>
                        <a:rPr lang="lv-LV" sz="1400" b="1" u="none" kern="1200" dirty="0">
                          <a:solidFill>
                            <a:schemeClr val="dk1"/>
                          </a:solidFill>
                          <a:effectLst/>
                          <a:latin typeface="Times New Roman" panose="02020603050405020304" pitchFamily="18" charset="0"/>
                          <a:ea typeface="+mn-ea"/>
                          <a:cs typeface="Times New Roman" panose="02020603050405020304" pitchFamily="18" charset="0"/>
                        </a:rPr>
                        <a:t> Ja Pretendents līguma izpildē plāno piesaistīt apakšuzņēmējus vai balstās uz citu personu iespējām</a:t>
                      </a:r>
                      <a:endParaRPr lang="lv-LV" sz="1400" b="1" u="none" dirty="0">
                        <a:latin typeface="Times New Roman" panose="02020603050405020304" pitchFamily="18" charset="0"/>
                        <a:cs typeface="Times New Roman" panose="02020603050405020304" pitchFamily="18" charset="0"/>
                      </a:endParaRPr>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lv-LV" sz="1100" u="sng" kern="1200" dirty="0">
                          <a:solidFill>
                            <a:schemeClr val="dk1"/>
                          </a:solidFill>
                          <a:effectLst/>
                          <a:latin typeface="Times New Roman" panose="02020603050405020304" pitchFamily="18" charset="0"/>
                          <a:ea typeface="+mn-ea"/>
                          <a:cs typeface="Times New Roman" panose="02020603050405020304" pitchFamily="18" charset="0"/>
                        </a:rPr>
                        <a:t>lai apliecinātu, ka tā kvalifikācija atbilst Nolikumā noteiktajām prasībām</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jāiesniedz šādi dokumenti apakšuzņēmējiem nododamo pakalpojuma daļu saraksts atbilstoši nolikuma Pielikuma tabulai </a:t>
                      </a:r>
                      <a:r>
                        <a:rPr lang="lv-LV" sz="1100" kern="1200" dirty="0" err="1">
                          <a:solidFill>
                            <a:schemeClr val="dk1"/>
                          </a:solidFill>
                          <a:effectLst/>
                          <a:latin typeface="Times New Roman" panose="02020603050405020304" pitchFamily="18" charset="0"/>
                          <a:ea typeface="+mn-ea"/>
                          <a:cs typeface="Times New Roman" panose="02020603050405020304" pitchFamily="18" charset="0"/>
                        </a:rPr>
                        <a:t>Nr.X</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"Pretendenta apakšuzņēmēju saraksts", ja apakšuzņēmēja sniedzamo pakalpojumu vērtība ir 10 000 EUR (desmit tūkstoši </a:t>
                      </a:r>
                      <a:r>
                        <a:rPr lang="lv-LV" sz="1100" i="1" kern="1200" dirty="0" err="1">
                          <a:solidFill>
                            <a:schemeClr val="dk1"/>
                          </a:solidFill>
                          <a:effectLst/>
                          <a:latin typeface="Times New Roman" panose="02020603050405020304" pitchFamily="18" charset="0"/>
                          <a:ea typeface="+mn-ea"/>
                          <a:cs typeface="Times New Roman" panose="02020603050405020304" pitchFamily="18" charset="0"/>
                        </a:rPr>
                        <a:t>euro</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vai lielāka</a:t>
                      </a:r>
                      <a:endParaRPr lang="lv-LV" sz="1100"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dirty="0">
                          <a:latin typeface="Times New Roman" panose="02020603050405020304" pitchFamily="18" charset="0"/>
                          <a:cs typeface="Times New Roman" panose="02020603050405020304" pitchFamily="18" charset="0"/>
                        </a:rPr>
                        <a:t>Aizpildāms un iesniedzams </a:t>
                      </a:r>
                      <a:r>
                        <a:rPr lang="lv-LV" sz="1100" b="1" u="none" kern="1200" dirty="0">
                          <a:solidFill>
                            <a:schemeClr val="dk1"/>
                          </a:solidFill>
                          <a:effectLst/>
                          <a:latin typeface="Times New Roman" panose="02020603050405020304" pitchFamily="18" charset="0"/>
                          <a:ea typeface="+mn-ea"/>
                          <a:cs typeface="Times New Roman" panose="02020603050405020304" pitchFamily="18" charset="0"/>
                        </a:rPr>
                        <a:t>Ja Pretendents līguma izpildē plāno piesaistīt apakšuzņēmējus vai balstās uz citu personu iespējām.</a:t>
                      </a:r>
                      <a:r>
                        <a:rPr lang="lv-LV" sz="1100" dirty="0">
                          <a:latin typeface="Times New Roman" panose="02020603050405020304" pitchFamily="18" charset="0"/>
                          <a:cs typeface="Times New Roman" panose="02020603050405020304" pitchFamily="18" charset="0"/>
                        </a:rPr>
                        <a:t>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a:t>
                      </a:r>
                      <a:r>
                        <a:rPr lang="lv-LV" sz="1100" dirty="0">
                          <a:latin typeface="Times New Roman" panose="02020603050405020304" pitchFamily="18" charset="0"/>
                          <a:cs typeface="Times New Roman" panose="02020603050405020304" pitchFamily="18" charset="0"/>
                        </a:rPr>
                        <a:t>Aizpildāma ar informāciju attiecīgais </a:t>
                      </a:r>
                      <a:r>
                        <a:rPr lang="lv-LV" sz="1100" b="0" i="0" dirty="0">
                          <a:latin typeface="Times New Roman" panose="02020603050405020304" pitchFamily="18" charset="0"/>
                          <a:cs typeface="Times New Roman" panose="02020603050405020304" pitchFamily="18" charset="0"/>
                        </a:rPr>
                        <a:t>pielikums un </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apakšuzņēmēja un personas, uz kuras iespējām Pretendents balstās,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apliecinājums</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par gatavību veikt nododamo pakalpojumu daļu un/vai nodot Pretendenta rīcībā iepirkuma līguma izpildei nepieciešamos resursus </a:t>
                      </a:r>
                      <a:r>
                        <a:rPr lang="lv-LV" sz="1100" b="1" u="sng" kern="1200" dirty="0">
                          <a:solidFill>
                            <a:schemeClr val="dk1"/>
                          </a:solidFill>
                          <a:effectLst/>
                          <a:latin typeface="Times New Roman" panose="02020603050405020304" pitchFamily="18" charset="0"/>
                          <a:ea typeface="+mn-ea"/>
                          <a:cs typeface="Times New Roman" panose="02020603050405020304" pitchFamily="18" charset="0"/>
                        </a:rPr>
                        <a:t>vai</a:t>
                      </a:r>
                      <a:r>
                        <a:rPr lang="lv-LV" sz="1100" kern="1200" dirty="0">
                          <a:solidFill>
                            <a:schemeClr val="dk1"/>
                          </a:solidFill>
                          <a:effectLst/>
                          <a:latin typeface="Times New Roman" panose="02020603050405020304" pitchFamily="18" charset="0"/>
                          <a:ea typeface="+mn-ea"/>
                          <a:cs typeface="Times New Roman" panose="02020603050405020304" pitchFamily="18" charset="0"/>
                        </a:rPr>
                        <a:t> Pretendenta un personas, uz kuras iespējām Pretendents balstās, līgums/vienošanās par sadarbību iepirkuma līguma izpildei, kas pierāda, ka Pretendenta rīcībā būs iepirkuma līguma izpildei nepieciešamie resursi, gadījumā, ja ar Pretendentu tiks noslēgts iepirkuma līgums.</a:t>
                      </a:r>
                    </a:p>
                    <a:p>
                      <a:pPr marL="0" marR="0" lvl="0" indent="0" algn="just" defTabSz="457200" rtl="0" eaLnBrk="1" fontAlgn="auto" latinLnBrk="0" hangingPunct="1">
                        <a:lnSpc>
                          <a:spcPct val="100000"/>
                        </a:lnSpc>
                        <a:spcBef>
                          <a:spcPts val="0"/>
                        </a:spcBef>
                        <a:spcAft>
                          <a:spcPts val="0"/>
                        </a:spcAft>
                        <a:buClrTx/>
                        <a:buSzTx/>
                        <a:buFontTx/>
                        <a:buNone/>
                        <a:tabLst/>
                        <a:defRPr/>
                      </a:pPr>
                      <a:r>
                        <a:rPr lang="lv-LV" sz="1100" u="sng" kern="1200" dirty="0">
                          <a:solidFill>
                            <a:schemeClr val="dk1"/>
                          </a:solidFill>
                          <a:effectLst/>
                          <a:latin typeface="Times New Roman" panose="02020603050405020304" pitchFamily="18" charset="0"/>
                          <a:ea typeface="Calibri" panose="020F0502020204030204" pitchFamily="34" charset="0"/>
                          <a:cs typeface="Times New Roman" panose="02020603050405020304" pitchFamily="18" charset="0"/>
                        </a:rPr>
                        <a:t>Pretendents, lai apliecinātu profesionālo pieredzi vai sabiedrisko pakalpojumu sniedzēja prasībām atbilstoša personāla pieejamību, var balstīties uz citu personu iespējām tikai tad, ja šīs personas veiks darbus vai sniegs pakalpojumus, kuru izpildei attiecīgās spējas ir nepieciešamas.</a:t>
                      </a:r>
                      <a:endParaRPr lang="lv-LV" sz="1100" dirty="0">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483230633"/>
                  </a:ext>
                </a:extLst>
              </a:tr>
            </a:tbl>
          </a:graphicData>
        </a:graphic>
      </p:graphicFrame>
    </p:spTree>
    <p:extLst>
      <p:ext uri="{BB962C8B-B14F-4D97-AF65-F5344CB8AC3E}">
        <p14:creationId xmlns:p14="http://schemas.microsoft.com/office/powerpoint/2010/main" val="3360047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7DA54CF5-F462-E01B-C807-6F598CDE03A2}"/>
              </a:ext>
            </a:extLst>
          </p:cNvPr>
          <p:cNvSpPr>
            <a:spLocks noGrp="1"/>
          </p:cNvSpPr>
          <p:nvPr>
            <p:ph type="title"/>
          </p:nvPr>
        </p:nvSpPr>
        <p:spPr>
          <a:xfrm>
            <a:off x="1558835" y="207308"/>
            <a:ext cx="10524848" cy="4916355"/>
          </a:xfrm>
        </p:spPr>
        <p:txBody>
          <a:bodyPr>
            <a:normAutofit fontScale="90000"/>
          </a:bodyPr>
          <a:lstStyle/>
          <a:p>
            <a:pPr algn="l">
              <a:lnSpc>
                <a:spcPct val="100000"/>
              </a:lnSpc>
            </a:pPr>
            <a:r>
              <a:rPr lang="lv-LV" sz="2200" b="1" u="sng" dirty="0">
                <a:solidFill>
                  <a:srgbClr val="00B050"/>
                </a:solidFill>
                <a:latin typeface="Times New Roman" panose="02020603050405020304" pitchFamily="18" charset="0"/>
                <a:cs typeface="Times New Roman" panose="02020603050405020304" pitchFamily="18" charset="0"/>
              </a:rPr>
              <a:t>Pasūtītāja uzlabojumi iepirkumu nolikuma ietvaros:</a:t>
            </a:r>
            <a:br>
              <a:rPr lang="lv-LV" sz="2800" b="1" dirty="0">
                <a:latin typeface="Times New Roman" panose="02020603050405020304" pitchFamily="18" charset="0"/>
                <a:cs typeface="Times New Roman" panose="02020603050405020304" pitchFamily="18" charset="0"/>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Pretendenta iepriekšējās pieredzes apraksts saskaņā ar pielikumā pievienoto Pielikuma </a:t>
            </a:r>
            <a:r>
              <a:rPr lang="lv-LV" sz="1600" b="1" dirty="0" err="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Nr.x</a:t>
            </a: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tabulu Nr.x.1, ar ko Pretendents apliecina atbilstību Nolikuma X. punktu prasībām. Pamatojošie dokumenti, kas apliecina tabulā norādītos datus (piemēram iepriekšējo pasūtītāju atsauksmes, līgumu kopijas, pavadzīme, pieņemšanas – nodošanas akti vai citi dokumenti) jāpievieno piedāvājumam</a:t>
            </a:r>
            <a:b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br>
            <a:b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r>
              <a:rPr lang="lv-LV" sz="1600" dirty="0">
                <a:solidFill>
                  <a:srgbClr val="002060"/>
                </a:solidFill>
                <a:effectLst/>
                <a:latin typeface="Times New Roman" panose="02020603050405020304" pitchFamily="18" charset="0"/>
                <a:ea typeface="Times New Roman" panose="02020603050405020304" pitchFamily="18" charset="0"/>
              </a:rPr>
              <a:t>  </a:t>
            </a:r>
            <a:r>
              <a:rPr lang="lv-LV"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Finanšu piedāvājuma (Tāmes) forma jau ir sagatavota pēc Latvijas būvnormatīva LBN 501-17 "</a:t>
            </a:r>
            <a:r>
              <a:rPr lang="lv-LV" sz="16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Būvizmaksu</a:t>
            </a:r>
            <a:r>
              <a:rPr lang="lv-LV"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noteikšanas kārtība"</a:t>
            </a:r>
            <a:br>
              <a:rPr lang="lv-LV"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I</a:t>
            </a:r>
            <a:r>
              <a:rPr lang="lv-LV"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zmaksu tāmē izcelti un paskaidroti kolonnas "Piedāvātie materiāli" aizpildīšanas nosacījumi</a:t>
            </a: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b="1" i="1" u="sng" dirty="0">
                <a:solidFill>
                  <a:srgbClr val="FF0000"/>
                </a:solidFill>
                <a:effectLst>
                  <a:outerShdw blurRad="38100" dist="38100" dir="2700000" algn="tl">
                    <a:srgbClr val="000000">
                      <a:alpha val="43137"/>
                    </a:srgbClr>
                  </a:outerShdw>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Atgādinājumam:</a:t>
            </a: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Pretendents </a:t>
            </a:r>
            <a:r>
              <a:rPr lang="lv-LV" sz="1600" b="1" u="sng"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nedrīkst</a:t>
            </a:r>
            <a:r>
              <a:rPr lang="lv-LV" sz="1600" b="1" dirty="0">
                <a:solidFill>
                  <a:schemeClr val="tx1"/>
                </a:solidFill>
                <a:latin typeface="Times New Roman" panose="02020603050405020304" pitchFamily="18" charset="0"/>
                <a:cs typeface="Times New Roman" panose="02020603050405020304" pitchFamily="18" charset="0"/>
                <a:sym typeface="Wingdings" panose="05000000000000000000" pitchFamily="2" charset="2"/>
              </a:rPr>
              <a:t> </a:t>
            </a:r>
            <a:r>
              <a:rPr lang="lv-LV" sz="16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patvaļīgi </a:t>
            </a:r>
            <a:r>
              <a:rPr lang="lv-LV" sz="1600" b="1" i="0" u="sng" strike="noStrike" kern="1200" baseline="0" dirty="0">
                <a:solidFill>
                  <a:srgbClr val="FF0000"/>
                </a:solidFill>
                <a:latin typeface="Times New Roman" panose="02020603050405020304" pitchFamily="18" charset="0"/>
                <a:ea typeface="+mn-ea"/>
                <a:cs typeface="Times New Roman" panose="02020603050405020304" pitchFamily="18" charset="0"/>
              </a:rPr>
              <a:t>izslēgt kādu no darbu apjomu sarakst</a:t>
            </a:r>
            <a:r>
              <a:rPr lang="lv-LV" sz="16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ā (finanšu piedāvājumā/ tāmē) </a:t>
            </a:r>
            <a:r>
              <a:rPr lang="lv-LV" sz="1600" b="1" i="0" u="sng" strike="noStrike" kern="1200" baseline="0" dirty="0">
                <a:solidFill>
                  <a:srgbClr val="FF0000"/>
                </a:solidFill>
                <a:latin typeface="Times New Roman" panose="02020603050405020304" pitchFamily="18" charset="0"/>
                <a:ea typeface="+mn-ea"/>
                <a:cs typeface="Times New Roman" panose="02020603050405020304" pitchFamily="18" charset="0"/>
              </a:rPr>
              <a:t>norādītajām darbu un materiālu pozīcijām</a:t>
            </a:r>
            <a:r>
              <a:rPr lang="lv-LV" sz="16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 kā arī patvaļīgi </a:t>
            </a:r>
            <a:r>
              <a:rPr lang="lv-LV" sz="1600" b="1" i="0" u="sng" strike="noStrike" kern="1200" baseline="0" dirty="0">
                <a:solidFill>
                  <a:srgbClr val="FF0000"/>
                </a:solidFill>
                <a:latin typeface="Times New Roman" panose="02020603050405020304" pitchFamily="18" charset="0"/>
                <a:ea typeface="+mn-ea"/>
                <a:cs typeface="Times New Roman" panose="02020603050405020304" pitchFamily="18" charset="0"/>
              </a:rPr>
              <a:t>mainīt norādītos apjomus</a:t>
            </a:r>
            <a:r>
              <a:rPr lang="lv-LV" sz="16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 </a:t>
            </a:r>
            <a:r>
              <a:rPr lang="lv-LV" sz="1600" b="1" i="0" u="none" strike="noStrike" kern="1200" baseline="0" dirty="0">
                <a:solidFill>
                  <a:srgbClr val="002060"/>
                </a:solidFill>
                <a:latin typeface="Times New Roman" panose="02020603050405020304" pitchFamily="18" charset="0"/>
                <a:ea typeface="+mn-ea"/>
                <a:cs typeface="Times New Roman" panose="02020603050405020304" pitchFamily="18" charset="0"/>
              </a:rPr>
              <a:t>Tāpat pretendents nedrīkst patvaļīgi </a:t>
            </a:r>
            <a:r>
              <a:rPr lang="lv-LV" sz="1600" b="1" i="0" u="sng" strike="noStrike" kern="1200" baseline="0" dirty="0">
                <a:solidFill>
                  <a:srgbClr val="FF0000"/>
                </a:solidFill>
                <a:latin typeface="Times New Roman" panose="02020603050405020304" pitchFamily="18" charset="0"/>
                <a:ea typeface="+mn-ea"/>
                <a:cs typeface="Times New Roman" panose="02020603050405020304" pitchFamily="18" charset="0"/>
              </a:rPr>
              <a:t>izlaist atsevišķus darbu nosaukumus, papildināt ar jauniem darbu nosaukumiem, grozīt darbu nosaukumus, mērvienības </a:t>
            </a:r>
            <a:r>
              <a:rPr lang="lv-LV" sz="16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u.tml</a:t>
            </a:r>
            <a:r>
              <a:rPr lang="lv-LV" sz="1600" b="0" i="0" u="none" strike="noStrike" kern="1200" baseline="0" dirty="0">
                <a:solidFill>
                  <a:srgbClr val="FF0000"/>
                </a:solidFill>
                <a:latin typeface="Times New Roman" panose="02020603050405020304" pitchFamily="18" charset="0"/>
                <a:ea typeface="+mn-ea"/>
                <a:cs typeface="Times New Roman" panose="02020603050405020304" pitchFamily="18" charset="0"/>
              </a:rPr>
              <a:t>. </a:t>
            </a:r>
            <a:br>
              <a:rPr lang="lv-LV" sz="1600" b="0" i="0" u="none" strike="noStrike" kern="1200" baseline="0" dirty="0">
                <a:solidFill>
                  <a:srgbClr val="FF0000"/>
                </a:solidFill>
                <a:latin typeface="Times New Roman" panose="02020603050405020304" pitchFamily="18" charset="0"/>
                <a:ea typeface="+mn-ea"/>
                <a:cs typeface="Times New Roman" panose="02020603050405020304" pitchFamily="18" charset="0"/>
              </a:rPr>
            </a:br>
            <a:br>
              <a:rPr lang="lv-LV" sz="1600" b="0" i="0" u="none" strike="noStrike" kern="1200" baseline="0" dirty="0">
                <a:solidFill>
                  <a:srgbClr val="002060"/>
                </a:solidFill>
                <a:latin typeface="Times New Roman" panose="02020603050405020304" pitchFamily="18" charset="0"/>
                <a:ea typeface="+mn-ea"/>
                <a:cs typeface="Times New Roman" panose="02020603050405020304" pitchFamily="18" charset="0"/>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Finanšu piedāvājumā, ja tiek norādīta </a:t>
            </a:r>
            <a:r>
              <a:rPr lang="lv-LV" sz="1600" b="1" u="sng" dirty="0">
                <a:solidFill>
                  <a:srgbClr val="00B050"/>
                </a:solidFill>
                <a:highlight>
                  <a:srgbClr val="FFFF00"/>
                </a:highlight>
                <a:latin typeface="Times New Roman" panose="02020603050405020304" pitchFamily="18" charset="0"/>
                <a:cs typeface="Times New Roman" panose="02020603050405020304" pitchFamily="18" charset="0"/>
                <a:sym typeface="Wingdings" panose="05000000000000000000" pitchFamily="2" charset="2"/>
              </a:rPr>
              <a:t>«0»  (nulle) vērtība</a:t>
            </a:r>
            <a:r>
              <a:rPr lang="lv-LV" sz="1600" b="1" dirty="0">
                <a:solidFill>
                  <a:schemeClr val="tx1"/>
                </a:solidFill>
                <a:highlight>
                  <a:srgbClr val="FFFF00"/>
                </a:highlight>
                <a:latin typeface="Times New Roman" panose="02020603050405020304" pitchFamily="18" charset="0"/>
                <a:cs typeface="Times New Roman" panose="02020603050405020304" pitchFamily="18" charset="0"/>
                <a:sym typeface="Wingdings" panose="05000000000000000000" pitchFamily="2" charset="2"/>
              </a:rPr>
              <a:t> </a:t>
            </a: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r>
              <a:rPr lang="lv-LV" sz="1600" b="1" i="0" dirty="0">
                <a:solidFill>
                  <a:srgbClr val="002060"/>
                </a:solidFill>
                <a:effectLst/>
                <a:latin typeface="Times New Roman" panose="02020603050405020304" pitchFamily="18" charset="0"/>
                <a:cs typeface="Times New Roman" panose="02020603050405020304" pitchFamily="18" charset="0"/>
              </a:rPr>
              <a:t> pretendents finanšu piedāvājumā sniedz skaidrojumu, no kāda finansējuma/pozīcijām attiecīgās pozīcijas izmaksas tiks segtas. </a:t>
            </a:r>
            <a:r>
              <a:rPr lang="lv-LV" sz="1600" b="1" i="0" u="sng" dirty="0">
                <a:solidFill>
                  <a:srgbClr val="002060"/>
                </a:solidFill>
                <a:effectLst/>
                <a:latin typeface="Times New Roman" panose="02020603050405020304" pitchFamily="18" charset="0"/>
                <a:cs typeface="Times New Roman" panose="02020603050405020304" pitchFamily="18" charset="0"/>
              </a:rPr>
              <a:t>Jebkuru izmaksu neiekļaušanai finanšu piedāvājumā ir jābūt objektīvi pamatotai </a:t>
            </a:r>
            <a:r>
              <a:rPr lang="lv-LV" sz="1600" b="1" i="0" dirty="0">
                <a:solidFill>
                  <a:srgbClr val="002060"/>
                </a:solidFill>
                <a:effectLst/>
                <a:latin typeface="Times New Roman" panose="02020603050405020304" pitchFamily="18" charset="0"/>
                <a:cs typeface="Times New Roman" panose="02020603050405020304" pitchFamily="18" charset="0"/>
              </a:rPr>
              <a:t>(saturot konkrētus faktus un pierādījumus) </a:t>
            </a:r>
            <a:r>
              <a:rPr lang="lv-LV" sz="1600" b="1" i="0" u="sng" dirty="0">
                <a:solidFill>
                  <a:srgbClr val="002060"/>
                </a:solidFill>
                <a:effectLst/>
                <a:latin typeface="Times New Roman" panose="02020603050405020304" pitchFamily="18" charset="0"/>
                <a:cs typeface="Times New Roman" panose="02020603050405020304" pitchFamily="18" charset="0"/>
              </a:rPr>
              <a:t>jau </a:t>
            </a:r>
            <a:r>
              <a:rPr lang="lv-LV" sz="1600" b="1" i="0" u="sng">
                <a:solidFill>
                  <a:srgbClr val="002060"/>
                </a:solidFill>
                <a:effectLst/>
                <a:latin typeface="Times New Roman" panose="02020603050405020304" pitchFamily="18" charset="0"/>
                <a:cs typeface="Times New Roman" panose="02020603050405020304" pitchFamily="18" charset="0"/>
              </a:rPr>
              <a:t>iesniegtajā piedāvājumā</a:t>
            </a:r>
            <a:br>
              <a:rPr lang="lv-LV" sz="1600" u="sng" dirty="0">
                <a:solidFill>
                  <a:srgbClr val="002060"/>
                </a:solidFill>
                <a:latin typeface="Times New Roman" panose="02020603050405020304" pitchFamily="18" charset="0"/>
                <a:cs typeface="Times New Roman" panose="02020603050405020304" pitchFamily="18" charset="0"/>
              </a:rPr>
            </a:br>
            <a:br>
              <a:rPr lang="lv-LV" sz="1600" u="sng" dirty="0">
                <a:solidFill>
                  <a:srgbClr val="002060"/>
                </a:solidFill>
                <a:latin typeface="Times New Roman" panose="02020603050405020304" pitchFamily="18" charset="0"/>
                <a:cs typeface="Times New Roman" panose="02020603050405020304" pitchFamily="18" charset="0"/>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lv-LV" sz="1600" u="sng" dirty="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Ja </a:t>
            </a:r>
            <a:r>
              <a:rPr lang="lv-LV" sz="1600" u="sng" dirty="0">
                <a:solidFill>
                  <a:srgbClr val="FF0000"/>
                </a:solidFill>
                <a:latin typeface="Times New Roman" panose="02020603050405020304" pitchFamily="18" charset="0"/>
                <a:cs typeface="Times New Roman" panose="02020603050405020304" pitchFamily="18" charset="0"/>
              </a:rPr>
              <a:t>nav aizpildītas visas finanšu piedāvājuma izmaksu pozīcijas </a:t>
            </a:r>
            <a:r>
              <a:rPr lang="lv-LV" sz="1600" dirty="0">
                <a:solidFill>
                  <a:srgbClr val="002060"/>
                </a:solidFill>
                <a:latin typeface="Times New Roman" panose="02020603050405020304" pitchFamily="18" charset="0"/>
                <a:cs typeface="Times New Roman" panose="02020603050405020304" pitchFamily="18" charset="0"/>
              </a:rPr>
              <a:t>(t</a:t>
            </a:r>
            <a:r>
              <a:rPr lang="lv-LV" sz="1600"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āmju vai finanšu piedāvājuma</a:t>
            </a:r>
            <a:r>
              <a:rPr lang="lv-LV" sz="1800" i="0" u="none" strike="noStrike" baseline="0" dirty="0">
                <a:solidFill>
                  <a:srgbClr val="002060"/>
                </a:solidFill>
                <a:latin typeface="Times New Roman" panose="02020603050405020304" pitchFamily="18" charset="0"/>
                <a:cs typeface="Times New Roman" panose="02020603050405020304" pitchFamily="18" charset="0"/>
              </a:rPr>
              <a:t> </a:t>
            </a:r>
            <a:r>
              <a:rPr lang="lv-LV" sz="1600" i="0" u="none" strike="noStrike" baseline="0" dirty="0">
                <a:solidFill>
                  <a:srgbClr val="002060"/>
                </a:solidFill>
                <a:latin typeface="Times New Roman" panose="02020603050405020304" pitchFamily="18" charset="0"/>
                <a:cs typeface="Times New Roman" panose="02020603050405020304" pitchFamily="18" charset="0"/>
              </a:rPr>
              <a:t>pozīcijas cenas nenorādīšana piedāvājumā) - </a:t>
            </a:r>
            <a:r>
              <a:rPr lang="lv-LV" sz="1800" i="0" u="none" strike="noStrike" baseline="0" dirty="0">
                <a:solidFill>
                  <a:srgbClr val="FF0000"/>
                </a:solidFill>
                <a:latin typeface="Times New Roman" panose="02020603050405020304" pitchFamily="18" charset="0"/>
                <a:cs typeface="Times New Roman" panose="02020603050405020304" pitchFamily="18" charset="0"/>
              </a:rPr>
              <a:t>tas var liecināt par </a:t>
            </a:r>
            <a:r>
              <a:rPr lang="lv-LV" sz="1800" dirty="0">
                <a:solidFill>
                  <a:srgbClr val="FF0000"/>
                </a:solidFill>
                <a:latin typeface="Times New Roman" panose="02020603050405020304" pitchFamily="18" charset="0"/>
                <a:cs typeface="Times New Roman" panose="02020603050405020304" pitchFamily="18" charset="0"/>
              </a:rPr>
              <a:t>šķietami nepamatoti lētu piedāvājumu</a:t>
            </a:r>
            <a:r>
              <a:rPr lang="lv-LV" sz="1600" dirty="0">
                <a:solidFill>
                  <a:srgbClr val="002060"/>
                </a:solidFill>
                <a:latin typeface="Times New Roman" panose="02020603050405020304" pitchFamily="18" charset="0"/>
                <a:cs typeface="Times New Roman" panose="02020603050405020304" pitchFamily="18" charset="0"/>
              </a:rPr>
              <a:t>, savukārt pozīciju </a:t>
            </a:r>
            <a:r>
              <a:rPr lang="lv-LV" sz="1600" i="0" u="none" strike="noStrike" baseline="0" dirty="0">
                <a:solidFill>
                  <a:srgbClr val="002060"/>
                </a:solidFill>
                <a:latin typeface="Times New Roman" panose="02020603050405020304" pitchFamily="18" charset="0"/>
                <a:cs typeface="Times New Roman" panose="02020603050405020304" pitchFamily="18" charset="0"/>
              </a:rPr>
              <a:t>papildināšana novestu pie piedāvājuma grozīšanas, kas nav pieļaujams, jo tiktu pārkāpts </a:t>
            </a:r>
            <a:r>
              <a:rPr lang="lv-LV" sz="1600" i="0" u="none" strike="noStrike" baseline="0">
                <a:solidFill>
                  <a:srgbClr val="002060"/>
                </a:solidFill>
                <a:latin typeface="Times New Roman" panose="02020603050405020304" pitchFamily="18" charset="0"/>
                <a:cs typeface="Times New Roman" panose="02020603050405020304" pitchFamily="18" charset="0"/>
              </a:rPr>
              <a:t>vienlīdzības principu</a:t>
            </a:r>
            <a:br>
              <a:rPr lang="lv-LV" sz="1600" b="1" i="0" u="sng" dirty="0">
                <a:solidFill>
                  <a:srgbClr val="002060"/>
                </a:solidFill>
                <a:effectLst/>
                <a:latin typeface="Times New Roman" panose="02020603050405020304" pitchFamily="18" charset="0"/>
                <a:cs typeface="Times New Roman" panose="02020603050405020304" pitchFamily="18" charset="0"/>
              </a:rPr>
            </a:br>
            <a:br>
              <a:rPr lang="lv-LV" sz="1600" b="1" i="0" u="sng" dirty="0">
                <a:solidFill>
                  <a:srgbClr val="002060"/>
                </a:solidFill>
                <a:effectLst/>
                <a:latin typeface="Times New Roman" panose="02020603050405020304" pitchFamily="18" charset="0"/>
                <a:cs typeface="Times New Roman" panose="02020603050405020304" pitchFamily="18" charset="0"/>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Jāpārbauda un jāaizpilda MAN sadaļu</a:t>
            </a:r>
            <a:b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br>
            <a:b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br>
            <a:r>
              <a:rPr lang="lv-LV" sz="16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Finanšu piedāvājumā jāaizpilda sadaļas: sastādīja (sertifikāta nr.), pārbaudīja (sertifikāta nr.) un visas pārējās piedāvājuma </a:t>
            </a:r>
            <a:r>
              <a:rPr lang="lv-LV" sz="1600" b="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apliecinošās sadaļas</a:t>
            </a:r>
            <a:br>
              <a:rPr lang="lv-LV" sz="1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lv-LV"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lv-LV" sz="2800" b="1" dirty="0">
                <a:latin typeface="Times New Roman" panose="02020603050405020304" pitchFamily="18" charset="0"/>
                <a:cs typeface="Times New Roman" panose="02020603050405020304" pitchFamily="18" charset="0"/>
                <a:sym typeface="Wingdings" panose="05000000000000000000" pitchFamily="2" charset="2"/>
              </a:rPr>
            </a:br>
            <a:br>
              <a:rPr lang="lv-LV" sz="2800" b="1" dirty="0">
                <a:latin typeface="Times New Roman" panose="02020603050405020304" pitchFamily="18" charset="0"/>
                <a:cs typeface="Times New Roman" panose="02020603050405020304" pitchFamily="18" charset="0"/>
                <a:sym typeface="Wingdings" panose="05000000000000000000" pitchFamily="2" charset="2"/>
              </a:rPr>
            </a:br>
            <a:br>
              <a:rPr lang="lv-LV" sz="2800" b="1" dirty="0">
                <a:latin typeface="Times New Roman" panose="02020603050405020304" pitchFamily="18" charset="0"/>
                <a:cs typeface="Times New Roman" panose="02020603050405020304" pitchFamily="18" charset="0"/>
                <a:sym typeface="Wingdings" panose="05000000000000000000" pitchFamily="2" charset="2"/>
              </a:rPr>
            </a:br>
            <a:endParaRPr lang="lv-LV"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D4990AAC-69E4-C0E5-C22D-A514CD988B26}"/>
              </a:ext>
            </a:extLst>
          </p:cNvPr>
          <p:cNvSpPr txBox="1"/>
          <p:nvPr/>
        </p:nvSpPr>
        <p:spPr>
          <a:xfrm>
            <a:off x="1301895" y="6116481"/>
            <a:ext cx="10252796" cy="523220"/>
          </a:xfrm>
          <a:prstGeom prst="rect">
            <a:avLst/>
          </a:prstGeom>
          <a:noFill/>
        </p:spPr>
        <p:txBody>
          <a:bodyPr wrap="square">
            <a:spAutoFit/>
          </a:bodyPr>
          <a:lstStyle/>
          <a:p>
            <a:pPr algn="just"/>
            <a:r>
              <a:rPr lang="lv-LV" sz="1400" b="1" i="1" u="sng" dirty="0">
                <a:solidFill>
                  <a:srgbClr val="FF0000"/>
                </a:solidFill>
                <a:latin typeface="Times New Roman" panose="02020603050405020304" pitchFamily="18" charset="0"/>
                <a:cs typeface="Times New Roman" panose="02020603050405020304" pitchFamily="18" charset="0"/>
              </a:rPr>
              <a:t>Jebkura izvirzītā prasība ir apliecināma, pierādāma vai sagatavojama saskaņā ar iepirkuma dokumentācijā noteiktajām prasībām, t.sk. atbilstoši konkrētiem (Pasūtītāja sagatavotiem) pielikumiem, iesniedzot prasītos papildu dokumentus, u.tml.</a:t>
            </a:r>
          </a:p>
        </p:txBody>
      </p:sp>
      <p:pic>
        <p:nvPicPr>
          <p:cNvPr id="11" name="Graphic 10" descr="Exclamation mark with solid fill">
            <a:extLst>
              <a:ext uri="{FF2B5EF4-FFF2-40B4-BE49-F238E27FC236}">
                <a16:creationId xmlns:a16="http://schemas.microsoft.com/office/drawing/2014/main" id="{B7DC82C1-678A-03F9-480F-215DE7BF16B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28135" y="6034629"/>
            <a:ext cx="730045" cy="730045"/>
          </a:xfrm>
          <a:prstGeom prst="rect">
            <a:avLst/>
          </a:prstGeom>
        </p:spPr>
      </p:pic>
    </p:spTree>
    <p:extLst>
      <p:ext uri="{BB962C8B-B14F-4D97-AF65-F5344CB8AC3E}">
        <p14:creationId xmlns:p14="http://schemas.microsoft.com/office/powerpoint/2010/main" val="1344879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EEA9BD-259D-816B-14F5-0596C7D4D8B1}"/>
              </a:ext>
            </a:extLst>
          </p:cNvPr>
          <p:cNvSpPr txBox="1"/>
          <p:nvPr/>
        </p:nvSpPr>
        <p:spPr>
          <a:xfrm>
            <a:off x="4111021" y="704864"/>
            <a:ext cx="7632595" cy="2308324"/>
          </a:xfrm>
          <a:prstGeom prst="rect">
            <a:avLst/>
          </a:prstGeom>
          <a:noFill/>
        </p:spPr>
        <p:txBody>
          <a:bodyPr wrap="square">
            <a:spAutoFit/>
          </a:bodyPr>
          <a:lstStyle/>
          <a:p>
            <a:r>
              <a:rPr lang="lv-LV" sz="1800" b="1" dirty="0">
                <a:solidFill>
                  <a:srgbClr val="002060"/>
                </a:solidFill>
                <a:latin typeface="Times New Roman" panose="02020603050405020304" pitchFamily="18" charset="0"/>
                <a:cs typeface="Times New Roman" panose="02020603050405020304" pitchFamily="18" charset="0"/>
              </a:rPr>
              <a:t>Iepirkuma dokumentos iekļauto prasību </a:t>
            </a:r>
            <a:r>
              <a:rPr lang="lv-LV" sz="1800" b="1" u="sng" dirty="0">
                <a:solidFill>
                  <a:srgbClr val="002060"/>
                </a:solidFill>
                <a:latin typeface="Times New Roman" panose="02020603050405020304" pitchFamily="18" charset="0"/>
                <a:cs typeface="Times New Roman" panose="02020603050405020304" pitchFamily="18" charset="0"/>
              </a:rPr>
              <a:t>neskaidrību gadījumā pretendenti ir aicināti pieprasīt pasūtītājam </a:t>
            </a:r>
            <a:r>
              <a:rPr lang="lv-LV" sz="1800" b="1" u="sng" dirty="0">
                <a:solidFill>
                  <a:srgbClr val="002060"/>
                </a:solidFill>
                <a:effectLst/>
                <a:latin typeface="Times New Roman" panose="02020603050405020304" pitchFamily="18" charset="0"/>
                <a:cs typeface="Times New Roman" panose="02020603050405020304" pitchFamily="18" charset="0"/>
              </a:rPr>
              <a:t>papildu informāciju (skaidrojumu)</a:t>
            </a:r>
            <a:r>
              <a:rPr lang="lv-LV" sz="1800" b="1" dirty="0">
                <a:solidFill>
                  <a:srgbClr val="002060"/>
                </a:solidFill>
                <a:latin typeface="Times New Roman" panose="02020603050405020304" pitchFamily="18" charset="0"/>
                <a:cs typeface="Times New Roman" panose="02020603050405020304" pitchFamily="18" charset="0"/>
              </a:rPr>
              <a:t>, ko var izdarīt:</a:t>
            </a:r>
            <a:br>
              <a:rPr lang="lv-LV" sz="1800" b="1" dirty="0">
                <a:solidFill>
                  <a:srgbClr val="002060"/>
                </a:solidFill>
                <a:latin typeface="Times New Roman" panose="02020603050405020304" pitchFamily="18" charset="0"/>
                <a:cs typeface="Times New Roman" panose="02020603050405020304" pitchFamily="18" charset="0"/>
              </a:rPr>
            </a:br>
            <a:r>
              <a:rPr lang="lv-LV" sz="1800" b="1" dirty="0">
                <a:solidFill>
                  <a:srgbClr val="002060"/>
                </a:solidFill>
                <a:latin typeface="Times New Roman" panose="02020603050405020304" pitchFamily="18" charset="0"/>
                <a:cs typeface="Times New Roman" panose="02020603050405020304" pitchFamily="18" charset="0"/>
              </a:rPr>
              <a:t>	1) </a:t>
            </a:r>
            <a:r>
              <a:rPr lang="lv-LV" sz="1800" b="1" kern="0" dirty="0">
                <a:solidFill>
                  <a:srgbClr val="002060"/>
                </a:solidFill>
                <a:effectLst/>
                <a:latin typeface="Times New Roman" panose="02020603050405020304" pitchFamily="18" charset="0"/>
                <a:ea typeface="Times New Roman" panose="02020603050405020304" pitchFamily="18" charset="0"/>
              </a:rPr>
              <a:t>izmantojot Elektronisko iepirkumu sistēmas  e-konkursu apakšsistēmas konkrētā iepirkuma sadaļā tam paredzēto funkcionalitāti "Pretendentu jautājumi" </a:t>
            </a:r>
            <a:br>
              <a:rPr lang="lv-LV" sz="18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v-LV" sz="1800" b="1" u="sng"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vai</a:t>
            </a:r>
            <a:br>
              <a:rPr lang="lv-LV" sz="18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lv-LV" sz="18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2) sazinoties ar </a:t>
            </a:r>
            <a:r>
              <a:rPr lang="lv-LV" sz="1800" b="1" dirty="0">
                <a:solidFill>
                  <a:srgbClr val="002060"/>
                </a:solidFill>
                <a:latin typeface="Times New Roman" panose="02020603050405020304" pitchFamily="18" charset="0"/>
                <a:cs typeface="Times New Roman" panose="02020603050405020304" pitchFamily="18" charset="0"/>
              </a:rPr>
              <a:t>iepirkuma nolikumā norādīto kontaktpersonu.</a:t>
            </a:r>
            <a:endParaRPr lang="lv-LV" b="1" dirty="0">
              <a:solidFill>
                <a:srgbClr val="002060"/>
              </a:solidFill>
            </a:endParaRPr>
          </a:p>
        </p:txBody>
      </p:sp>
    </p:spTree>
    <p:extLst>
      <p:ext uri="{BB962C8B-B14F-4D97-AF65-F5344CB8AC3E}">
        <p14:creationId xmlns:p14="http://schemas.microsoft.com/office/powerpoint/2010/main" val="467663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8C89E-BB8B-F445-8896-71A84B2DF7EC}"/>
              </a:ext>
            </a:extLst>
          </p:cNvPr>
          <p:cNvSpPr>
            <a:spLocks noGrp="1"/>
          </p:cNvSpPr>
          <p:nvPr>
            <p:ph type="ctrTitle"/>
          </p:nvPr>
        </p:nvSpPr>
        <p:spPr>
          <a:xfrm>
            <a:off x="477733" y="2276475"/>
            <a:ext cx="4573691" cy="1200329"/>
          </a:xfrm>
        </p:spPr>
        <p:txBody>
          <a:bodyPr/>
          <a:lstStyle/>
          <a:p>
            <a:r>
              <a:rPr lang="lv-LV" sz="4000" dirty="0">
                <a:latin typeface="Times New Roman" panose="02020603050405020304" pitchFamily="18" charset="0"/>
                <a:cs typeface="Times New Roman" panose="02020603050405020304" pitchFamily="18" charset="0"/>
              </a:rPr>
              <a:t>Paldies par uzmanību!</a:t>
            </a:r>
          </a:p>
        </p:txBody>
      </p:sp>
    </p:spTree>
    <p:extLst>
      <p:ext uri="{BB962C8B-B14F-4D97-AF65-F5344CB8AC3E}">
        <p14:creationId xmlns:p14="http://schemas.microsoft.com/office/powerpoint/2010/main" val="260783432"/>
      </p:ext>
    </p:extLst>
  </p:cSld>
  <p:clrMapOvr>
    <a:masterClrMapping/>
  </p:clrMapOvr>
</p:sld>
</file>

<file path=ppt/theme/theme1.xml><?xml version="1.0" encoding="utf-8"?>
<a:theme xmlns:a="http://schemas.openxmlformats.org/drawingml/2006/main" name="ST_TumsiZils">
  <a:themeElements>
    <a:clrScheme name="Custom 16">
      <a:dk1>
        <a:srgbClr val="474847"/>
      </a:dk1>
      <a:lt1>
        <a:srgbClr val="FFFFFF"/>
      </a:lt1>
      <a:dk2>
        <a:srgbClr val="474847"/>
      </a:dk2>
      <a:lt2>
        <a:srgbClr val="FFFFFF"/>
      </a:lt2>
      <a:accent1>
        <a:srgbClr val="229BD7"/>
      </a:accent1>
      <a:accent2>
        <a:srgbClr val="063C76"/>
      </a:accent2>
      <a:accent3>
        <a:srgbClr val="CCD220"/>
      </a:accent3>
      <a:accent4>
        <a:srgbClr val="E3E4E3"/>
      </a:accent4>
      <a:accent5>
        <a:srgbClr val="A2BD30"/>
      </a:accent5>
      <a:accent6>
        <a:srgbClr val="F15D22"/>
      </a:accent6>
      <a:hlink>
        <a:srgbClr val="053E7E"/>
      </a:hlink>
      <a:folHlink>
        <a:srgbClr val="1B99D8"/>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5750" indent="-285750" algn="just">
          <a:lnSpc>
            <a:spcPts val="2500"/>
          </a:lnSpc>
          <a:buClr>
            <a:schemeClr val="accent3"/>
          </a:buClr>
          <a:buFont typeface="Wingdings 3" panose="05040102010807070707" pitchFamily="18" charset="2"/>
          <a:buChar char=""/>
          <a:defRPr sz="16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1596</TotalTime>
  <Words>1615</Words>
  <Application>Microsoft Office PowerPoint</Application>
  <PresentationFormat>Widescreen</PresentationFormat>
  <Paragraphs>51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Times New Roman</vt:lpstr>
      <vt:lpstr>Wingdings 3</vt:lpstr>
      <vt:lpstr>ST_TumsiZils</vt:lpstr>
      <vt:lpstr>Piedāvājuma sagatavošana,  iesniedzamie dokumenti, lai apliecinātu atbilstību nolikuma prasībām</vt:lpstr>
      <vt:lpstr>PowerPoint Presentation</vt:lpstr>
      <vt:lpstr>PowerPoint Presentation</vt:lpstr>
      <vt:lpstr>PowerPoint Presentation</vt:lpstr>
      <vt:lpstr>Pasūtītāja uzlabojumi iepirkumu nolikuma ietvaros:   Pretendenta iepriekšējās pieredzes apraksts saskaņā ar pielikumā pievienoto Pielikuma Nr.x tabulu Nr.x.1, ar ko Pretendents apliecina atbilstību Nolikuma X. punktu prasībām. Pamatojošie dokumenti, kas apliecina tabulā norādītos datus (piemēram iepriekšējo pasūtītāju atsauksmes, līgumu kopijas, pavadzīme, pieņemšanas – nodošanas akti vai citi dokumenti) jāpievieno piedāvājumam    Finanšu piedāvājuma (Tāmes) forma jau ir sagatavota pēc Latvijas būvnormatīva LBN 501-17 "Būvizmaksu noteikšanas kārtība"    Izmaksu tāmē izcelti un paskaidroti kolonnas "Piedāvātie materiāli" aizpildīšanas nosacījumi  Atgādinājumam:   Pretendents nedrīkst patvaļīgi izslēgt kādu no darbu apjomu sarakstā (finanšu piedāvājumā/ tāmē) norādītajām darbu un materiālu pozīcijām, kā arī patvaļīgi mainīt norādītos apjomus. Tāpat pretendents nedrīkst patvaļīgi izlaist atsevišķus darbu nosaukumus, papildināt ar jauniem darbu nosaukumiem, grozīt darbu nosaukumus, mērvienības u.tml.     Finanšu piedāvājumā, ja tiek norādīta «0»  (nulle) vērtība - pretendents finanšu piedāvājumā sniedz skaidrojumu, no kāda finansējuma/pozīcijām attiecīgās pozīcijas izmaksas tiks segtas. Jebkuru izmaksu neiekļaušanai finanšu piedāvājumā ir jābūt objektīvi pamatotai (saturot konkrētus faktus un pierādījumus) jau iesniegtajā piedāvājumā   Ja nav aizpildītas visas finanšu piedāvājuma izmaksu pozīcijas (tāmju vai finanšu piedāvājuma pozīcijas cenas nenorādīšana piedāvājumā) - tas var liecināt par šķietami nepamatoti lētu piedāvājumu, savukārt pozīciju papildināšana novestu pie piedāvājuma grozīšanas, kas nav pieļaujams, jo tiktu pārkāpts vienlīdzības principu    Jāpārbauda un jāaizpilda MAN sadaļu    Finanšu piedāvājumā jāaizpilda sadaļas: sastādīja (sertifikāta nr.), pārbaudīja (sertifikāta nr.) un visas pārējās piedāvājuma apliecinošās sadaļas     </vt:lpstr>
      <vt:lpstr>PowerPoint Presentation</vt:lpstr>
      <vt:lpstr>Paldies par uzmanību!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Gundega Kalendra</dc:creator>
  <cp:lastModifiedBy>Violeta Vikmane</cp:lastModifiedBy>
  <cp:revision>71</cp:revision>
  <dcterms:created xsi:type="dcterms:W3CDTF">2021-07-15T08:55:41Z</dcterms:created>
  <dcterms:modified xsi:type="dcterms:W3CDTF">2025-01-13T13:06:01Z</dcterms:modified>
</cp:coreProperties>
</file>