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vsdx" ContentType="application/vnd.ms-visio.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2" r:id="rId1"/>
  </p:sldMasterIdLst>
  <p:sldIdLst>
    <p:sldId id="256" r:id="rId2"/>
    <p:sldId id="263" r:id="rId3"/>
    <p:sldId id="265" r:id="rId4"/>
    <p:sldId id="268" r:id="rId5"/>
    <p:sldId id="270" r:id="rId6"/>
    <p:sldId id="271" r:id="rId7"/>
    <p:sldId id="273" r:id="rId8"/>
    <p:sldId id="274" r:id="rId9"/>
    <p:sldId id="272" r:id="rId10"/>
    <p:sldId id="275" r:id="rId11"/>
    <p:sldId id="266" r:id="rId12"/>
    <p:sldId id="276" r:id="rId13"/>
    <p:sldId id="267" r:id="rId14"/>
    <p:sldId id="277" r:id="rId15"/>
    <p:sldId id="278" r:id="rId16"/>
    <p:sldId id="264" r:id="rId17"/>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20" d="100"/>
          <a:sy n="120"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4.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1EADA53-8D1D-4394-A903-BF9078879AA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r="35834"/>
          <a:stretch/>
        </p:blipFill>
        <p:spPr>
          <a:xfrm>
            <a:off x="0" y="0"/>
            <a:ext cx="7823200" cy="6858000"/>
          </a:xfrm>
          <a:prstGeom prst="rect">
            <a:avLst/>
          </a:prstGeom>
        </p:spPr>
      </p:pic>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729698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apaks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C203C5AC-9BCC-4D4D-ADC0-24FA4A58D100}"/>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r="35834"/>
          <a:stretch/>
        </p:blipFill>
        <p:spPr>
          <a:xfrm>
            <a:off x="0" y="0"/>
            <a:ext cx="7823200" cy="6858000"/>
          </a:xfrm>
          <a:prstGeom prst="rect">
            <a:avLst/>
          </a:prstGeom>
        </p:spPr>
      </p:pic>
      <p:sp>
        <p:nvSpPr>
          <p:cNvPr id="2" name="Title 1"/>
          <p:cNvSpPr>
            <a:spLocks noGrp="1"/>
          </p:cNvSpPr>
          <p:nvPr>
            <p:ph type="ctrTitle"/>
          </p:nvPr>
        </p:nvSpPr>
        <p:spPr>
          <a:xfrm>
            <a:off x="477733" y="2276475"/>
            <a:ext cx="4573691" cy="867930"/>
          </a:xfrm>
        </p:spPr>
        <p:txBody>
          <a:bodyPr wrap="square" anchor="t" anchorCtr="0">
            <a:spAutoFit/>
          </a:bodyPr>
          <a:lstStyle>
            <a:lvl1pPr algn="l">
              <a:defRPr sz="28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85488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bil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4CD57859-76D4-4A66-8365-1C0D3A884396}"/>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14" r="70250"/>
          <a:stretch/>
        </p:blipFill>
        <p:spPr>
          <a:xfrm>
            <a:off x="-1737" y="0"/>
            <a:ext cx="3628857" cy="6858000"/>
          </a:xfrm>
          <a:prstGeom prst="rect">
            <a:avLst/>
          </a:prstGeom>
        </p:spPr>
      </p:pic>
    </p:spTree>
    <p:extLst>
      <p:ext uri="{BB962C8B-B14F-4D97-AF65-F5344CB8AC3E}">
        <p14:creationId xmlns:p14="http://schemas.microsoft.com/office/powerpoint/2010/main" val="576347141"/>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bilde+teks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F1D5F581-C595-4C56-B03B-A8291AD4EF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641850" y="0"/>
            <a:ext cx="7550150" cy="6858000"/>
          </a:xfrm>
          <a:prstGeom prst="rect">
            <a:avLst/>
          </a:prstGeom>
        </p:spPr>
      </p:pic>
      <p:sp>
        <p:nvSpPr>
          <p:cNvPr id="8" name="Title 1">
            <a:extLst>
              <a:ext uri="{FF2B5EF4-FFF2-40B4-BE49-F238E27FC236}">
                <a16:creationId xmlns:a16="http://schemas.microsoft.com/office/drawing/2014/main" id="{B3F5BC25-AEA6-704F-B901-D843AC303ABA}"/>
              </a:ext>
            </a:extLst>
          </p:cNvPr>
          <p:cNvSpPr>
            <a:spLocks noGrp="1"/>
          </p:cNvSpPr>
          <p:nvPr>
            <p:ph type="title"/>
          </p:nvPr>
        </p:nvSpPr>
        <p:spPr>
          <a:xfrm>
            <a:off x="7067550" y="1044787"/>
            <a:ext cx="4105275" cy="239501"/>
          </a:xfrm>
        </p:spPr>
        <p:txBody>
          <a:bodyPr rIns="0"/>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CEC2863D-26D4-7D42-91B8-19BF539FE382}"/>
              </a:ext>
            </a:extLst>
          </p:cNvPr>
          <p:cNvSpPr>
            <a:spLocks noGrp="1"/>
          </p:cNvSpPr>
          <p:nvPr>
            <p:ph idx="1"/>
          </p:nvPr>
        </p:nvSpPr>
        <p:spPr>
          <a:xfrm>
            <a:off x="7067550" y="2276475"/>
            <a:ext cx="4105275" cy="1615699"/>
          </a:xfrm>
        </p:spPr>
        <p:txBody>
          <a:bodyPr lIns="0" tIns="0" rIns="0">
            <a:spAutoFit/>
          </a:bodyPr>
          <a:lstStyle>
            <a:lvl1pPr algn="just">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2CD5-86EF-4675-88F9-5EAD21598DD5}"/>
              </a:ext>
            </a:extLst>
          </p:cNvPr>
          <p:cNvSpPr>
            <a:spLocks noGrp="1"/>
          </p:cNvSpPr>
          <p:nvPr>
            <p:ph type="body" sz="quarter" idx="10" hasCustomPrompt="1"/>
          </p:nvPr>
        </p:nvSpPr>
        <p:spPr>
          <a:xfrm>
            <a:off x="7067550" y="1457776"/>
            <a:ext cx="4105275" cy="239501"/>
          </a:xfrm>
        </p:spPr>
        <p:txBody>
          <a:bodyPr/>
          <a:lstStyle>
            <a:lvl1pPr>
              <a:defRPr>
                <a:solidFill>
                  <a:schemeClr val="bg1">
                    <a:lumMod val="65000"/>
                  </a:schemeClr>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10" name="Graphic 9">
            <a:extLst>
              <a:ext uri="{FF2B5EF4-FFF2-40B4-BE49-F238E27FC236}">
                <a16:creationId xmlns:a16="http://schemas.microsoft.com/office/drawing/2014/main" id="{0B54DA2D-AAFC-4323-B40D-C6DC70299DF5}"/>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992958" y="6205102"/>
            <a:ext cx="877166" cy="369333"/>
          </a:xfrm>
          <a:prstGeom prst="rect">
            <a:avLst/>
          </a:prstGeom>
        </p:spPr>
      </p:pic>
      <p:pic>
        <p:nvPicPr>
          <p:cNvPr id="14" name="Graphic 13">
            <a:extLst>
              <a:ext uri="{FF2B5EF4-FFF2-40B4-BE49-F238E27FC236}">
                <a16:creationId xmlns:a16="http://schemas.microsoft.com/office/drawing/2014/main" id="{7CD95655-AEDC-4EC0-AF1E-E30F1ACC5D5C}"/>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2" y="0"/>
            <a:ext cx="12191998" cy="6857999"/>
          </a:xfrm>
          <a:prstGeom prst="rect">
            <a:avLst/>
          </a:prstGeom>
        </p:spPr>
      </p:pic>
    </p:spTree>
    <p:extLst>
      <p:ext uri="{BB962C8B-B14F-4D97-AF65-F5344CB8AC3E}">
        <p14:creationId xmlns:p14="http://schemas.microsoft.com/office/powerpoint/2010/main" val="3155105137"/>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pamats2">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3E0741D8-8AA9-4243-85C0-7AEAE3CF8706}"/>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20" r="66362"/>
          <a:stretch/>
        </p:blipFill>
        <p:spPr>
          <a:xfrm>
            <a:off x="-2383" y="1"/>
            <a:ext cx="4103671" cy="6857999"/>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5051425" y="1284289"/>
            <a:ext cx="6121400" cy="1615699"/>
          </a:xfrm>
        </p:spPr>
        <p:txBody>
          <a:bodyPr>
            <a:spAutoFit/>
          </a:bodyPr>
          <a:lstStyle>
            <a:lvl1pPr algn="just">
              <a:lnSpc>
                <a:spcPts val="2500"/>
              </a:lnSpc>
              <a:spcBef>
                <a:spcPts val="0"/>
              </a:spcBef>
              <a:defRPr sz="1600" spc="0" baseline="0">
                <a:solidFill>
                  <a:schemeClr val="tx2"/>
                </a:solidFill>
              </a:defRPr>
            </a:lvl1pPr>
            <a:lvl2pPr algn="just">
              <a:lnSpc>
                <a:spcPts val="2500"/>
              </a:lnSpc>
              <a:spcBef>
                <a:spcPts val="0"/>
              </a:spcBef>
              <a:defRPr sz="1600" spc="0" baseline="0">
                <a:solidFill>
                  <a:schemeClr val="tx2"/>
                </a:solidFill>
              </a:defRPr>
            </a:lvl2pPr>
            <a:lvl3pPr algn="just">
              <a:lnSpc>
                <a:spcPts val="2500"/>
              </a:lnSpc>
              <a:spcBef>
                <a:spcPts val="0"/>
              </a:spcBef>
              <a:defRPr sz="1600" spc="0" baseline="0">
                <a:solidFill>
                  <a:schemeClr val="tx2"/>
                </a:solidFill>
              </a:defRPr>
            </a:lvl3pPr>
            <a:lvl4pPr algn="just">
              <a:lnSpc>
                <a:spcPts val="2500"/>
              </a:lnSpc>
              <a:spcBef>
                <a:spcPts val="0"/>
              </a:spcBef>
              <a:defRPr sz="1600" spc="0" baseline="0">
                <a:solidFill>
                  <a:schemeClr val="tx2"/>
                </a:solidFill>
              </a:defRPr>
            </a:lvl4pPr>
            <a:lvl5pPr algn="just">
              <a:lnSpc>
                <a:spcPts val="2500"/>
              </a:lnSpc>
              <a:spcBef>
                <a:spcPts val="0"/>
              </a:spcBef>
              <a:defRPr sz="1600" spc="0"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7656798"/>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pamats2 + 4 bildes">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B156236A-008B-8449-91C8-E135C49E7827}"/>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20" r="66362"/>
          <a:stretch/>
        </p:blipFill>
        <p:spPr>
          <a:xfrm>
            <a:off x="-2383" y="1"/>
            <a:ext cx="4103671" cy="6857999"/>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spTree>
    <p:extLst>
      <p:ext uri="{BB962C8B-B14F-4D97-AF65-F5344CB8AC3E}">
        <p14:creationId xmlns:p14="http://schemas.microsoft.com/office/powerpoint/2010/main" val="1183164175"/>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pamats3">
    <p:bg>
      <p:bgPr>
        <a:solidFill>
          <a:schemeClr val="bg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B54DA2D-AAFC-4323-B40D-C6DC70299DF5}"/>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sp>
        <p:nvSpPr>
          <p:cNvPr id="11" name="Title 1">
            <a:extLst>
              <a:ext uri="{FF2B5EF4-FFF2-40B4-BE49-F238E27FC236}">
                <a16:creationId xmlns:a16="http://schemas.microsoft.com/office/drawing/2014/main" id="{0575DF13-13F2-4941-B0AC-D70889FE44E3}"/>
              </a:ext>
            </a:extLst>
          </p:cNvPr>
          <p:cNvSpPr>
            <a:spLocks noGrp="1"/>
          </p:cNvSpPr>
          <p:nvPr>
            <p:ph type="title"/>
          </p:nvPr>
        </p:nvSpPr>
        <p:spPr>
          <a:xfrm>
            <a:off x="3035300" y="1044788"/>
            <a:ext cx="8137525" cy="369332"/>
          </a:xfrm>
        </p:spPr>
        <p:txBody>
          <a:bodyPr rIns="0">
            <a:spAutoFit/>
          </a:bodyPr>
          <a:lstStyle>
            <a:lvl1pPr>
              <a:defRPr>
                <a:latin typeface="+mn-lt"/>
              </a:defRPr>
            </a:lvl1pPr>
          </a:lstStyle>
          <a:p>
            <a:r>
              <a:rPr lang="en-US"/>
              <a:t>Click to edit Master title style</a:t>
            </a:r>
            <a:endParaRPr lang="en-US" dirty="0"/>
          </a:p>
        </p:txBody>
      </p:sp>
      <p:sp>
        <p:nvSpPr>
          <p:cNvPr id="12" name="Content Placeholder 2">
            <a:extLst>
              <a:ext uri="{FF2B5EF4-FFF2-40B4-BE49-F238E27FC236}">
                <a16:creationId xmlns:a16="http://schemas.microsoft.com/office/drawing/2014/main" id="{543042E1-5506-B348-8614-C62E079D43FD}"/>
              </a:ext>
            </a:extLst>
          </p:cNvPr>
          <p:cNvSpPr>
            <a:spLocks noGrp="1"/>
          </p:cNvSpPr>
          <p:nvPr>
            <p:ph idx="1"/>
          </p:nvPr>
        </p:nvSpPr>
        <p:spPr>
          <a:xfrm>
            <a:off x="3035300" y="2276475"/>
            <a:ext cx="8137525" cy="1615699"/>
          </a:xfrm>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4">
            <a:extLst>
              <a:ext uri="{FF2B5EF4-FFF2-40B4-BE49-F238E27FC236}">
                <a16:creationId xmlns:a16="http://schemas.microsoft.com/office/drawing/2014/main" id="{82309C2E-F88D-494A-91BA-A6E0573A8104}"/>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3" name="Graphic 2">
            <a:extLst>
              <a:ext uri="{FF2B5EF4-FFF2-40B4-BE49-F238E27FC236}">
                <a16:creationId xmlns:a16="http://schemas.microsoft.com/office/drawing/2014/main" id="{4422F280-CEC5-5846-9B62-D1D86A140EFE}"/>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l="1000" r="83258"/>
          <a:stretch/>
        </p:blipFill>
        <p:spPr>
          <a:xfrm>
            <a:off x="0" y="0"/>
            <a:ext cx="1919288" cy="6858000"/>
          </a:xfrm>
          <a:prstGeom prst="rect">
            <a:avLst/>
          </a:prstGeom>
        </p:spPr>
      </p:pic>
    </p:spTree>
    <p:extLst>
      <p:ext uri="{BB962C8B-B14F-4D97-AF65-F5344CB8AC3E}">
        <p14:creationId xmlns:p14="http://schemas.microsoft.com/office/powerpoint/2010/main" val="3143183925"/>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amats1">
    <p:spTree>
      <p:nvGrpSpPr>
        <p:cNvPr id="1" name=""/>
        <p:cNvGrpSpPr/>
        <p:nvPr/>
      </p:nvGrpSpPr>
      <p:grpSpPr>
        <a:xfrm>
          <a:off x="0" y="0"/>
          <a:ext cx="0" cy="0"/>
          <a:chOff x="0" y="0"/>
          <a:chExt cx="0" cy="0"/>
        </a:xfrm>
      </p:grpSpPr>
      <p:sp>
        <p:nvSpPr>
          <p:cNvPr id="2" name="Title 1"/>
          <p:cNvSpPr>
            <a:spLocks noGrp="1"/>
          </p:cNvSpPr>
          <p:nvPr>
            <p:ph type="title"/>
          </p:nvPr>
        </p:nvSpPr>
        <p:spPr/>
        <p:txBody>
          <a:bodyPr rIns="0">
            <a:spAutoFit/>
          </a:bodyPr>
          <a:lstStyle>
            <a:lvl1pPr>
              <a:defRPr>
                <a:latin typeface="+mn-lt"/>
              </a:defRPr>
            </a:lvl1pPr>
          </a:lstStyle>
          <a:p>
            <a:r>
              <a:rPr lang="en-US"/>
              <a:t>Click to edit Master title style</a:t>
            </a:r>
            <a:endParaRPr lang="en-US" dirty="0"/>
          </a:p>
        </p:txBody>
      </p:sp>
      <p:sp>
        <p:nvSpPr>
          <p:cNvPr id="3" name="Content Placeholder 2"/>
          <p:cNvSpPr>
            <a:spLocks noGrp="1"/>
          </p:cNvSpPr>
          <p:nvPr>
            <p:ph idx="1"/>
          </p:nvPr>
        </p:nvSpPr>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Tree>
    <p:extLst>
      <p:ext uri="{BB962C8B-B14F-4D97-AF65-F5344CB8AC3E}">
        <p14:creationId xmlns:p14="http://schemas.microsoft.com/office/powerpoint/2010/main" val="3435129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amats1 + 4 bildes">
    <p:spTree>
      <p:nvGrpSpPr>
        <p:cNvPr id="1" name=""/>
        <p:cNvGrpSpPr/>
        <p:nvPr/>
      </p:nvGrpSpPr>
      <p:grpSpPr>
        <a:xfrm>
          <a:off x="0" y="0"/>
          <a:ext cx="0" cy="0"/>
          <a:chOff x="0" y="0"/>
          <a:chExt cx="0" cy="0"/>
        </a:xfrm>
      </p:grpSpPr>
      <p:sp>
        <p:nvSpPr>
          <p:cNvPr id="2" name="Title 1"/>
          <p:cNvSpPr>
            <a:spLocks noGrp="1"/>
          </p:cNvSpPr>
          <p:nvPr>
            <p:ph type="title"/>
          </p:nvPr>
        </p:nvSpPr>
        <p:spPr/>
        <p:txBody>
          <a:bodyPr rIns="0">
            <a:spAutoFit/>
          </a:bodyPr>
          <a:lstStyle>
            <a:lvl1pPr>
              <a:defRPr>
                <a:latin typeface="+mn-lt"/>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
        <p:nvSpPr>
          <p:cNvPr id="6" name="Content Placeholder 2">
            <a:extLst>
              <a:ext uri="{FF2B5EF4-FFF2-40B4-BE49-F238E27FC236}">
                <a16:creationId xmlns:a16="http://schemas.microsoft.com/office/drawing/2014/main" id="{5F8C15AE-A112-B84F-AAEA-02AA71F8DFC0}"/>
              </a:ext>
            </a:extLst>
          </p:cNvPr>
          <p:cNvSpPr>
            <a:spLocks noGrp="1"/>
          </p:cNvSpPr>
          <p:nvPr>
            <p:ph idx="1"/>
          </p:nvPr>
        </p:nvSpPr>
        <p:spPr>
          <a:xfrm>
            <a:off x="3035300" y="3844739"/>
            <a:ext cx="8137525" cy="1366208"/>
          </a:xfrm>
        </p:spPr>
        <p:txBody>
          <a:bodyPr tIns="0">
            <a:spAutoFit/>
          </a:bodyPr>
          <a:lstStyle>
            <a:lvl1pPr algn="just">
              <a:lnSpc>
                <a:spcPts val="2100"/>
              </a:lnSpc>
              <a:spcBef>
                <a:spcPts val="0"/>
              </a:spcBef>
              <a:defRPr sz="1400"/>
            </a:lvl1pPr>
            <a:lvl2pPr algn="just">
              <a:lnSpc>
                <a:spcPts val="2100"/>
              </a:lnSpc>
              <a:spcBef>
                <a:spcPts val="0"/>
              </a:spcBef>
              <a:defRPr sz="1400"/>
            </a:lvl2pPr>
            <a:lvl3pPr algn="just">
              <a:lnSpc>
                <a:spcPts val="2100"/>
              </a:lnSpc>
              <a:spcBef>
                <a:spcPts val="0"/>
              </a:spcBef>
              <a:defRPr sz="1400"/>
            </a:lvl3pPr>
            <a:lvl4pPr algn="just">
              <a:lnSpc>
                <a:spcPts val="2100"/>
              </a:lnSpc>
              <a:spcBef>
                <a:spcPts val="0"/>
              </a:spcBef>
              <a:defRPr sz="1400"/>
            </a:lvl4pPr>
            <a:lvl5pPr algn="just">
              <a:lnSpc>
                <a:spcPts val="2100"/>
              </a:lnSpc>
              <a:spcBef>
                <a:spcPts val="0"/>
              </a:spcBef>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Shape 27">
            <a:extLst>
              <a:ext uri="{FF2B5EF4-FFF2-40B4-BE49-F238E27FC236}">
                <a16:creationId xmlns:a16="http://schemas.microsoft.com/office/drawing/2014/main" id="{D94EC930-91C9-0B4A-B63B-6AA20F713B55}"/>
              </a:ext>
            </a:extLst>
          </p:cNvPr>
          <p:cNvSpPr>
            <a:spLocks noGrp="1"/>
          </p:cNvSpPr>
          <p:nvPr>
            <p:ph type="pic" sz="quarter" idx="18"/>
          </p:nvPr>
        </p:nvSpPr>
        <p:spPr>
          <a:xfrm>
            <a:off x="3035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8" name="Freeform: Shape 27">
            <a:extLst>
              <a:ext uri="{FF2B5EF4-FFF2-40B4-BE49-F238E27FC236}">
                <a16:creationId xmlns:a16="http://schemas.microsoft.com/office/drawing/2014/main" id="{F762F19F-2393-6F4F-9A58-CBC48178872B}"/>
              </a:ext>
            </a:extLst>
          </p:cNvPr>
          <p:cNvSpPr>
            <a:spLocks noGrp="1"/>
          </p:cNvSpPr>
          <p:nvPr>
            <p:ph type="pic" sz="quarter" idx="19"/>
          </p:nvPr>
        </p:nvSpPr>
        <p:spPr>
          <a:xfrm>
            <a:off x="5067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9" name="Freeform: Shape 27">
            <a:extLst>
              <a:ext uri="{FF2B5EF4-FFF2-40B4-BE49-F238E27FC236}">
                <a16:creationId xmlns:a16="http://schemas.microsoft.com/office/drawing/2014/main" id="{6EDB9F89-BE96-5641-B508-FDFEC303B510}"/>
              </a:ext>
            </a:extLst>
          </p:cNvPr>
          <p:cNvSpPr>
            <a:spLocks noGrp="1"/>
          </p:cNvSpPr>
          <p:nvPr>
            <p:ph type="pic" sz="quarter" idx="20"/>
          </p:nvPr>
        </p:nvSpPr>
        <p:spPr>
          <a:xfrm>
            <a:off x="7070296"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0" name="Freeform: Shape 27">
            <a:extLst>
              <a:ext uri="{FF2B5EF4-FFF2-40B4-BE49-F238E27FC236}">
                <a16:creationId xmlns:a16="http://schemas.microsoft.com/office/drawing/2014/main" id="{417E54A6-39CB-B047-A889-DE94BAA02521}"/>
              </a:ext>
            </a:extLst>
          </p:cNvPr>
          <p:cNvSpPr>
            <a:spLocks noGrp="1"/>
          </p:cNvSpPr>
          <p:nvPr>
            <p:ph type="pic" sz="quarter" idx="21"/>
          </p:nvPr>
        </p:nvSpPr>
        <p:spPr>
          <a:xfrm>
            <a:off x="9073293" y="1877668"/>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11" name="Text Placeholder 22">
            <a:extLst>
              <a:ext uri="{FF2B5EF4-FFF2-40B4-BE49-F238E27FC236}">
                <a16:creationId xmlns:a16="http://schemas.microsoft.com/office/drawing/2014/main" id="{D47CF605-C669-7748-8FC5-A68D79E26A0A}"/>
              </a:ext>
            </a:extLst>
          </p:cNvPr>
          <p:cNvSpPr>
            <a:spLocks noGrp="1"/>
          </p:cNvSpPr>
          <p:nvPr>
            <p:ph type="body" sz="quarter" idx="22" hasCustomPrompt="1"/>
          </p:nvPr>
        </p:nvSpPr>
        <p:spPr>
          <a:xfrm>
            <a:off x="3044601" y="3106865"/>
            <a:ext cx="1305175"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a:t>
            </a:r>
          </a:p>
        </p:txBody>
      </p:sp>
      <p:sp>
        <p:nvSpPr>
          <p:cNvPr id="12" name="Text Placeholder 22">
            <a:extLst>
              <a:ext uri="{FF2B5EF4-FFF2-40B4-BE49-F238E27FC236}">
                <a16:creationId xmlns:a16="http://schemas.microsoft.com/office/drawing/2014/main" id="{02BCFD50-7169-3F42-83BE-E7AC481594C8}"/>
              </a:ext>
            </a:extLst>
          </p:cNvPr>
          <p:cNvSpPr>
            <a:spLocks noGrp="1"/>
          </p:cNvSpPr>
          <p:nvPr>
            <p:ph type="body" sz="quarter" idx="23" hasCustomPrompt="1"/>
          </p:nvPr>
        </p:nvSpPr>
        <p:spPr>
          <a:xfrm>
            <a:off x="5056282" y="3106865"/>
            <a:ext cx="1305176"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a:t>
            </a:r>
          </a:p>
        </p:txBody>
      </p:sp>
      <p:sp>
        <p:nvSpPr>
          <p:cNvPr id="13" name="Text Placeholder 22">
            <a:extLst>
              <a:ext uri="{FF2B5EF4-FFF2-40B4-BE49-F238E27FC236}">
                <a16:creationId xmlns:a16="http://schemas.microsoft.com/office/drawing/2014/main" id="{8A908586-6601-4544-874C-468E6D6861AA}"/>
              </a:ext>
            </a:extLst>
          </p:cNvPr>
          <p:cNvSpPr>
            <a:spLocks noGrp="1"/>
          </p:cNvSpPr>
          <p:nvPr>
            <p:ph type="body" sz="quarter" idx="24" hasCustomPrompt="1"/>
          </p:nvPr>
        </p:nvSpPr>
        <p:spPr>
          <a:xfrm>
            <a:off x="709930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a:t>
            </a:r>
          </a:p>
        </p:txBody>
      </p:sp>
      <p:sp>
        <p:nvSpPr>
          <p:cNvPr id="14" name="Text Placeholder 22">
            <a:extLst>
              <a:ext uri="{FF2B5EF4-FFF2-40B4-BE49-F238E27FC236}">
                <a16:creationId xmlns:a16="http://schemas.microsoft.com/office/drawing/2014/main" id="{8D63C19D-510A-4B44-8EA8-E863BF98619D}"/>
              </a:ext>
            </a:extLst>
          </p:cNvPr>
          <p:cNvSpPr>
            <a:spLocks noGrp="1"/>
          </p:cNvSpPr>
          <p:nvPr>
            <p:ph type="body" sz="quarter" idx="25" hasCustomPrompt="1"/>
          </p:nvPr>
        </p:nvSpPr>
        <p:spPr>
          <a:xfrm>
            <a:off x="909066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a:t>
            </a:r>
          </a:p>
        </p:txBody>
      </p:sp>
    </p:spTree>
    <p:extLst>
      <p:ext uri="{BB962C8B-B14F-4D97-AF65-F5344CB8AC3E}">
        <p14:creationId xmlns:p14="http://schemas.microsoft.com/office/powerpoint/2010/main" val="1366780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kolaza">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B0BE864-13BC-4A78-9980-23AB00B26164}"/>
              </a:ext>
            </a:extLst>
          </p:cNvPr>
          <p:cNvSpPr>
            <a:spLocks noGrp="1"/>
          </p:cNvSpPr>
          <p:nvPr>
            <p:ph type="pic" sz="quarter" idx="14"/>
          </p:nvPr>
        </p:nvSpPr>
        <p:spPr>
          <a:xfrm>
            <a:off x="3057619" y="1689025"/>
            <a:ext cx="5017994" cy="4424100"/>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8" name="Picture Placeholder 27">
            <a:extLst>
              <a:ext uri="{FF2B5EF4-FFF2-40B4-BE49-F238E27FC236}">
                <a16:creationId xmlns:a16="http://schemas.microsoft.com/office/drawing/2014/main" id="{DEC37B08-F56C-4461-83A4-FDF76DD5BBFC}"/>
              </a:ext>
            </a:extLst>
          </p:cNvPr>
          <p:cNvSpPr>
            <a:spLocks noGrp="1"/>
          </p:cNvSpPr>
          <p:nvPr>
            <p:ph type="pic" sz="quarter" idx="18"/>
          </p:nvPr>
        </p:nvSpPr>
        <p:spPr>
          <a:xfrm>
            <a:off x="8542926" y="1689025"/>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9" name="Picture Placeholder 28">
            <a:extLst>
              <a:ext uri="{FF2B5EF4-FFF2-40B4-BE49-F238E27FC236}">
                <a16:creationId xmlns:a16="http://schemas.microsoft.com/office/drawing/2014/main" id="{52811A74-9249-4A0F-A279-8B103976CC95}"/>
              </a:ext>
            </a:extLst>
          </p:cNvPr>
          <p:cNvSpPr>
            <a:spLocks noGrp="1"/>
          </p:cNvSpPr>
          <p:nvPr>
            <p:ph type="pic" sz="quarter" idx="19"/>
          </p:nvPr>
        </p:nvSpPr>
        <p:spPr>
          <a:xfrm>
            <a:off x="8542926" y="4093179"/>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6" name="Title Placeholder 1">
            <a:extLst>
              <a:ext uri="{FF2B5EF4-FFF2-40B4-BE49-F238E27FC236}">
                <a16:creationId xmlns:a16="http://schemas.microsoft.com/office/drawing/2014/main" id="{ECB1CC03-A148-8C4B-A53A-7A6C7F19FCFB}"/>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Tree>
    <p:extLst>
      <p:ext uri="{BB962C8B-B14F-4D97-AF65-F5344CB8AC3E}">
        <p14:creationId xmlns:p14="http://schemas.microsoft.com/office/powerpoint/2010/main" val="3530932784"/>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kolaza+teksts">
    <p:spTree>
      <p:nvGrpSpPr>
        <p:cNvPr id="1" name=""/>
        <p:cNvGrpSpPr/>
        <p:nvPr/>
      </p:nvGrpSpPr>
      <p:grpSpPr>
        <a:xfrm>
          <a:off x="0" y="0"/>
          <a:ext cx="0" cy="0"/>
          <a:chOff x="0" y="0"/>
          <a:chExt cx="0" cy="0"/>
        </a:xfrm>
      </p:grpSpPr>
      <p:sp>
        <p:nvSpPr>
          <p:cNvPr id="17" name="Content Placeholder 2">
            <a:extLst>
              <a:ext uri="{FF2B5EF4-FFF2-40B4-BE49-F238E27FC236}">
                <a16:creationId xmlns:a16="http://schemas.microsoft.com/office/drawing/2014/main" id="{D3B68EEA-F811-4730-9C38-8F24038E10E2}"/>
              </a:ext>
            </a:extLst>
          </p:cNvPr>
          <p:cNvSpPr>
            <a:spLocks noGrp="1"/>
          </p:cNvSpPr>
          <p:nvPr>
            <p:ph idx="1"/>
          </p:nvPr>
        </p:nvSpPr>
        <p:spPr>
          <a:xfrm>
            <a:off x="3035300" y="4220750"/>
            <a:ext cx="8137525" cy="1615699"/>
          </a:xfrm>
        </p:spPr>
        <p:txBody>
          <a:bodyPr wrap="square" lIns="0" tIns="0" rIns="0">
            <a:spAutoFit/>
          </a:bodyPr>
          <a:lstStyle>
            <a:lvl1pPr>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Picture Placeholder 20">
            <a:extLst>
              <a:ext uri="{FF2B5EF4-FFF2-40B4-BE49-F238E27FC236}">
                <a16:creationId xmlns:a16="http://schemas.microsoft.com/office/drawing/2014/main" id="{7667398F-59C3-4C16-A007-2BD55FF3DE6D}"/>
              </a:ext>
            </a:extLst>
          </p:cNvPr>
          <p:cNvSpPr>
            <a:spLocks noGrp="1"/>
          </p:cNvSpPr>
          <p:nvPr>
            <p:ph type="pic" sz="quarter" idx="14"/>
          </p:nvPr>
        </p:nvSpPr>
        <p:spPr>
          <a:xfrm>
            <a:off x="30353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5" name="Picture Placeholder 24">
            <a:extLst>
              <a:ext uri="{FF2B5EF4-FFF2-40B4-BE49-F238E27FC236}">
                <a16:creationId xmlns:a16="http://schemas.microsoft.com/office/drawing/2014/main" id="{854AC47C-71B3-4BF5-9BE5-E5493D82AEBF}"/>
              </a:ext>
            </a:extLst>
          </p:cNvPr>
          <p:cNvSpPr>
            <a:spLocks noGrp="1"/>
          </p:cNvSpPr>
          <p:nvPr>
            <p:ph type="pic" sz="quarter" idx="17"/>
          </p:nvPr>
        </p:nvSpPr>
        <p:spPr>
          <a:xfrm>
            <a:off x="60960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26" name="Picture Placeholder 25">
            <a:extLst>
              <a:ext uri="{FF2B5EF4-FFF2-40B4-BE49-F238E27FC236}">
                <a16:creationId xmlns:a16="http://schemas.microsoft.com/office/drawing/2014/main" id="{2FA1062A-BFB9-4107-93AE-DA971C2029F2}"/>
              </a:ext>
            </a:extLst>
          </p:cNvPr>
          <p:cNvSpPr>
            <a:spLocks noGrp="1"/>
          </p:cNvSpPr>
          <p:nvPr>
            <p:ph type="pic" sz="quarter" idx="18"/>
          </p:nvPr>
        </p:nvSpPr>
        <p:spPr>
          <a:xfrm>
            <a:off x="9083675"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r>
              <a:rPr lang="en-US"/>
              <a:t>Click icon to add picture</a:t>
            </a:r>
            <a:endParaRPr lang="lv-LV"/>
          </a:p>
        </p:txBody>
      </p:sp>
      <p:sp>
        <p:nvSpPr>
          <p:cNvPr id="7" name="Title Placeholder 1">
            <a:extLst>
              <a:ext uri="{FF2B5EF4-FFF2-40B4-BE49-F238E27FC236}">
                <a16:creationId xmlns:a16="http://schemas.microsoft.com/office/drawing/2014/main" id="{2479BBF3-AF30-6645-A902-FEA0611D04F3}"/>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Tree>
    <p:extLst>
      <p:ext uri="{BB962C8B-B14F-4D97-AF65-F5344CB8AC3E}">
        <p14:creationId xmlns:p14="http://schemas.microsoft.com/office/powerpoint/2010/main" val="3150772050"/>
      </p:ext>
    </p:extLst>
  </p:cSld>
  <p:clrMapOvr>
    <a:masterClrMapping/>
  </p:clrMapOvr>
  <p:extLst>
    <p:ext uri="{DCECCB84-F9BA-43D5-87BE-67443E8EF086}">
      <p15:sldGuideLst xmlns:p15="http://schemas.microsoft.com/office/powerpoint/2012/main">
        <p15:guide id="2" pos="32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a:t>Click to edit Master title style</a:t>
            </a:r>
            <a:endParaRPr lang="en-US" dirty="0"/>
          </a:p>
        </p:txBody>
      </p:sp>
      <p:sp>
        <p:nvSpPr>
          <p:cNvPr id="3" name="Text Placeholder 2"/>
          <p:cNvSpPr>
            <a:spLocks noGrp="1"/>
          </p:cNvSpPr>
          <p:nvPr>
            <p:ph type="body" idx="1"/>
          </p:nvPr>
        </p:nvSpPr>
        <p:spPr>
          <a:xfrm>
            <a:off x="3035300" y="2276475"/>
            <a:ext cx="8137525" cy="1615699"/>
          </a:xfrm>
          <a:prstGeom prst="rect">
            <a:avLst/>
          </a:prstGeom>
        </p:spPr>
        <p:txBody>
          <a:bodyPr vert="horz" lIns="0" tIns="0" rIns="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Graphic 10">
            <a:extLst>
              <a:ext uri="{FF2B5EF4-FFF2-40B4-BE49-F238E27FC236}">
                <a16:creationId xmlns:a16="http://schemas.microsoft.com/office/drawing/2014/main" id="{63CF41EB-4CA6-4424-933A-88BD75326980}"/>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992958" y="6205102"/>
            <a:ext cx="877166" cy="369333"/>
          </a:xfrm>
          <a:prstGeom prst="rect">
            <a:avLst/>
          </a:prstGeom>
        </p:spPr>
      </p:pic>
      <p:pic>
        <p:nvPicPr>
          <p:cNvPr id="16" name="Graphic 15">
            <a:extLst>
              <a:ext uri="{FF2B5EF4-FFF2-40B4-BE49-F238E27FC236}">
                <a16:creationId xmlns:a16="http://schemas.microsoft.com/office/drawing/2014/main" id="{5FFAC559-82C6-45E8-9608-F8C4CFD6E2F3}"/>
              </a:ext>
            </a:extLst>
          </p:cNvPr>
          <p:cNvPicPr>
            <a:picLocks noChangeAspect="1"/>
          </p:cNvPicPr>
          <p:nvPr/>
        </p:nvPicPr>
        <p:blipFill>
          <a:blip r:embed="rId15" cstate="email">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0" y="0"/>
            <a:ext cx="1917700" cy="6858000"/>
          </a:xfrm>
          <a:prstGeom prst="rect">
            <a:avLst/>
          </a:prstGeom>
        </p:spPr>
      </p:pic>
    </p:spTree>
    <p:extLst>
      <p:ext uri="{BB962C8B-B14F-4D97-AF65-F5344CB8AC3E}">
        <p14:creationId xmlns:p14="http://schemas.microsoft.com/office/powerpoint/2010/main" val="224593695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9" r:id="rId3"/>
    <p:sldLayoutId id="2147483690" r:id="rId4"/>
    <p:sldLayoutId id="2147483686" r:id="rId5"/>
    <p:sldLayoutId id="2147483703" r:id="rId6"/>
    <p:sldLayoutId id="2147483705" r:id="rId7"/>
    <p:sldLayoutId id="2147483685" r:id="rId8"/>
    <p:sldLayoutId id="2147483702" r:id="rId9"/>
    <p:sldLayoutId id="2147483687" r:id="rId10"/>
    <p:sldLayoutId id="2147483688" r:id="rId11"/>
  </p:sldLayoutIdLst>
  <p:txStyles>
    <p:titleStyle>
      <a:lvl1pPr algn="l" defTabSz="914400" rtl="0" eaLnBrk="1" latinLnBrk="0" hangingPunct="1">
        <a:lnSpc>
          <a:spcPct val="90000"/>
        </a:lnSpc>
        <a:spcBef>
          <a:spcPct val="0"/>
        </a:spcBef>
        <a:buNone/>
        <a:defRPr sz="2000" b="1" i="0" kern="1200">
          <a:solidFill>
            <a:schemeClr val="accent2"/>
          </a:solidFill>
          <a:latin typeface="+mn-lt"/>
          <a:ea typeface="+mj-ea"/>
          <a:cs typeface="Arial Black" panose="020B0604020202020204" pitchFamily="34" charset="0"/>
        </a:defRPr>
      </a:lvl1pPr>
    </p:titleStyle>
    <p:bodyStyle>
      <a:lvl1pPr marL="285750" indent="-285750" algn="just" defTabSz="914400" rtl="0" eaLnBrk="1" latinLnBrk="0" hangingPunct="1">
        <a:lnSpc>
          <a:spcPts val="2500"/>
        </a:lnSpc>
        <a:spcBef>
          <a:spcPts val="100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1pPr>
      <a:lvl2pPr marL="7429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2pPr>
      <a:lvl3pPr marL="12001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3pPr>
      <a:lvl4pPr marL="16573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4pPr>
      <a:lvl5pPr marL="21145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09">
          <p15:clr>
            <a:srgbClr val="F26B43"/>
          </p15:clr>
        </p15:guide>
        <p15:guide id="2" pos="7038">
          <p15:clr>
            <a:srgbClr val="F26B43"/>
          </p15:clr>
        </p15:guide>
        <p15:guide id="3" pos="1912">
          <p15:clr>
            <a:srgbClr val="F26B43"/>
          </p15:clr>
        </p15:guide>
        <p15:guide id="4" pos="2547">
          <p15:clr>
            <a:srgbClr val="F26B43"/>
          </p15:clr>
        </p15:guide>
        <p15:guide id="5" pos="3182">
          <p15:clr>
            <a:srgbClr val="F26B43"/>
          </p15:clr>
        </p15:guide>
        <p15:guide id="6" pos="3840">
          <p15:clr>
            <a:srgbClr val="F26B43"/>
          </p15:clr>
        </p15:guide>
        <p15:guide id="7" pos="4452">
          <p15:clr>
            <a:srgbClr val="F26B43"/>
          </p15:clr>
        </p15:guide>
        <p15:guide id="8" pos="5087">
          <p15:clr>
            <a:srgbClr val="F26B43"/>
          </p15:clr>
        </p15:guide>
        <p15:guide id="9" pos="5722">
          <p15:clr>
            <a:srgbClr val="F26B43"/>
          </p15:clr>
        </p15:guide>
        <p15:guide id="10" pos="6357">
          <p15:clr>
            <a:srgbClr val="F26B43"/>
          </p15:clr>
        </p15:guide>
        <p15:guide id="11" orient="horz" pos="663">
          <p15:clr>
            <a:srgbClr val="F26B43"/>
          </p15:clr>
        </p15:guide>
        <p15:guide id="12" orient="horz" pos="1434">
          <p15:clr>
            <a:srgbClr val="F26B43"/>
          </p15:clr>
        </p15:guide>
        <p15:guide id="13" orient="horz" pos="80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package" Target="../embeddings/Microsoft_Visio_Drawing.vsdx"/><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emf"/><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664A4-E640-0DE2-5523-4B16B0DE421A}"/>
              </a:ext>
            </a:extLst>
          </p:cNvPr>
          <p:cNvSpPr>
            <a:spLocks noGrp="1"/>
          </p:cNvSpPr>
          <p:nvPr>
            <p:ph type="ctrTitle"/>
          </p:nvPr>
        </p:nvSpPr>
        <p:spPr>
          <a:xfrm>
            <a:off x="517490" y="1727835"/>
            <a:ext cx="4984813" cy="2336024"/>
          </a:xfrm>
        </p:spPr>
        <p:txBody>
          <a:bodyPr/>
          <a:lstStyle/>
          <a:p>
            <a:r>
              <a:rPr lang="lv-LV" sz="1800" dirty="0"/>
              <a:t>Par «0,4kV un 20kV elektropārvades līniju trašu tīrīšana» kvalitātes prasībām un izmaksu pozīciju skaidrojumu</a:t>
            </a:r>
            <a:br>
              <a:rPr lang="lv-LV" sz="1800" dirty="0"/>
            </a:br>
            <a:r>
              <a:rPr lang="lv-LV" sz="1800" dirty="0"/>
              <a:t>Piegādātāju seminārs</a:t>
            </a:r>
            <a:br>
              <a:rPr lang="lv-LV" sz="1800" dirty="0">
                <a:solidFill>
                  <a:schemeClr val="tx1"/>
                </a:solidFill>
                <a:latin typeface="Helvetica Neue Thin" charset="0"/>
                <a:ea typeface="Helvetica Neue Thin" charset="0"/>
                <a:cs typeface="Helvetica Neue Thin" charset="0"/>
              </a:rPr>
            </a:br>
            <a:br>
              <a:rPr lang="lv-LV" sz="1800" dirty="0"/>
            </a:br>
            <a:br>
              <a:rPr lang="lv-LV" sz="1800" dirty="0"/>
            </a:br>
            <a:br>
              <a:rPr lang="lv-LV" sz="1800" dirty="0"/>
            </a:br>
            <a:r>
              <a:rPr lang="lv-LV" sz="1800" dirty="0" err="1"/>
              <a:t>D.Gulbe</a:t>
            </a:r>
            <a:br>
              <a:rPr lang="lv-LV" sz="1800" dirty="0"/>
            </a:br>
            <a:r>
              <a:rPr lang="lv-LV" sz="1800" dirty="0"/>
              <a:t>13.02.2025.</a:t>
            </a:r>
          </a:p>
        </p:txBody>
      </p:sp>
    </p:spTree>
    <p:extLst>
      <p:ext uri="{BB962C8B-B14F-4D97-AF65-F5344CB8AC3E}">
        <p14:creationId xmlns:p14="http://schemas.microsoft.com/office/powerpoint/2010/main" val="3848347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25751CB-1474-86FD-F994-600723014B5E}"/>
              </a:ext>
            </a:extLst>
          </p:cNvPr>
          <p:cNvSpPr>
            <a:spLocks noGrp="1"/>
          </p:cNvSpPr>
          <p:nvPr>
            <p:ph type="title"/>
          </p:nvPr>
        </p:nvSpPr>
        <p:spPr>
          <a:xfrm>
            <a:off x="1596114" y="305317"/>
            <a:ext cx="9413262" cy="369332"/>
          </a:xfrm>
        </p:spPr>
        <p:txBody>
          <a:bodyPr/>
          <a:lstStyle/>
          <a:p>
            <a:pPr algn="just"/>
            <a:r>
              <a:rPr lang="lv-LV" dirty="0"/>
              <a:t>Tēmas</a:t>
            </a:r>
          </a:p>
        </p:txBody>
      </p:sp>
      <p:sp>
        <p:nvSpPr>
          <p:cNvPr id="7" name="TextBox 6">
            <a:extLst>
              <a:ext uri="{FF2B5EF4-FFF2-40B4-BE49-F238E27FC236}">
                <a16:creationId xmlns:a16="http://schemas.microsoft.com/office/drawing/2014/main" id="{2F351875-336D-ECBB-DD4E-74C42BF98C80}"/>
              </a:ext>
            </a:extLst>
          </p:cNvPr>
          <p:cNvSpPr txBox="1"/>
          <p:nvPr/>
        </p:nvSpPr>
        <p:spPr>
          <a:xfrm>
            <a:off x="2148177" y="1600316"/>
            <a:ext cx="9053223" cy="923330"/>
          </a:xfrm>
          <a:prstGeom prst="rect">
            <a:avLst/>
          </a:prstGeom>
          <a:noFill/>
        </p:spPr>
        <p:txBody>
          <a:bodyPr wrap="square">
            <a:spAutoFit/>
          </a:bodyPr>
          <a:lstStyle/>
          <a:p>
            <a:pPr marL="342900" indent="-342900" algn="just">
              <a:buFont typeface="+mj-lt"/>
              <a:buAutoNum type="arabicPeriod"/>
            </a:pPr>
            <a:r>
              <a:rPr lang="lv-LV" altLang="lv-LV" sz="1800" dirty="0">
                <a:latin typeface="Times New Roman" panose="02020603050405020304" pitchFamily="18" charset="0"/>
                <a:cs typeface="Times New Roman" panose="02020603050405020304" pitchFamily="18" charset="0"/>
              </a:rPr>
              <a:t>Iepirkuma izmaksu pozīciju skaidrojums</a:t>
            </a:r>
          </a:p>
          <a:p>
            <a:pPr marL="342900" indent="-342900" algn="just">
              <a:buFont typeface="+mj-lt"/>
              <a:buAutoNum type="arabicPeriod"/>
            </a:pPr>
            <a:r>
              <a:rPr lang="lv-LV" altLang="lv-LV" dirty="0">
                <a:latin typeface="Times New Roman" panose="02020603050405020304" pitchFamily="18" charset="0"/>
                <a:cs typeface="Times New Roman" panose="02020603050405020304" pitchFamily="18" charset="0"/>
              </a:rPr>
              <a:t>Vienošanās izpildes kvalitātes prasības </a:t>
            </a:r>
          </a:p>
          <a:p>
            <a:pPr marL="342900" indent="-342900" algn="just">
              <a:buFont typeface="+mj-lt"/>
              <a:buAutoNum type="arabicPeriod"/>
            </a:pPr>
            <a:r>
              <a:rPr lang="lv-LV" altLang="lv-LV" dirty="0">
                <a:latin typeface="Times New Roman" panose="02020603050405020304" pitchFamily="18" charset="0"/>
                <a:cs typeface="Times New Roman" panose="02020603050405020304" pitchFamily="18" charset="0"/>
              </a:rPr>
              <a:t>Atbildes uz jautājumiem</a:t>
            </a:r>
            <a:endParaRPr lang="lv-LV" altLang="lv-LV"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7624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8E69A-8B56-78A4-DFA6-F27689BD6974}"/>
              </a:ext>
            </a:extLst>
          </p:cNvPr>
          <p:cNvSpPr>
            <a:spLocks noGrp="1"/>
          </p:cNvSpPr>
          <p:nvPr>
            <p:ph type="title"/>
          </p:nvPr>
        </p:nvSpPr>
        <p:spPr>
          <a:xfrm>
            <a:off x="1023197" y="62782"/>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7" name="TextBox 6">
            <a:extLst>
              <a:ext uri="{FF2B5EF4-FFF2-40B4-BE49-F238E27FC236}">
                <a16:creationId xmlns:a16="http://schemas.microsoft.com/office/drawing/2014/main" id="{5B977D8E-13AE-C47E-4087-BB2BFE953D14}"/>
              </a:ext>
            </a:extLst>
          </p:cNvPr>
          <p:cNvSpPr txBox="1"/>
          <p:nvPr/>
        </p:nvSpPr>
        <p:spPr>
          <a:xfrm>
            <a:off x="2254396" y="656512"/>
            <a:ext cx="7854049" cy="1015663"/>
          </a:xfrm>
          <a:prstGeom prst="rect">
            <a:avLst/>
          </a:prstGeom>
          <a:noFill/>
        </p:spPr>
        <p:txBody>
          <a:bodyPr wrap="square">
            <a:spAutoFit/>
          </a:bodyPr>
          <a:lstStyle/>
          <a:p>
            <a:pPr marL="342900" lvl="0" indent="-342900" algn="just">
              <a:buFont typeface="+mj-lt"/>
              <a:buAutoNum type="arabicPeriod"/>
            </a:pPr>
            <a:r>
              <a:rPr lang="lv-LV" sz="1200" b="1" dirty="0">
                <a:effectLst/>
                <a:latin typeface="Times New Roman" panose="02020603050405020304" pitchFamily="18" charset="0"/>
                <a:ea typeface="Times New Roman" panose="02020603050405020304" pitchFamily="18" charset="0"/>
              </a:rPr>
              <a:t>Trases attīrīšana - </a:t>
            </a:r>
            <a:r>
              <a:rPr lang="lv-LV" sz="1200" b="1" dirty="0">
                <a:solidFill>
                  <a:srgbClr val="FF0000"/>
                </a:solidFill>
                <a:effectLst/>
                <a:latin typeface="Times New Roman" panose="02020603050405020304" pitchFamily="18" charset="0"/>
                <a:ea typeface="Times New Roman" panose="02020603050405020304" pitchFamily="18" charset="0"/>
              </a:rPr>
              <a:t>AR ZARU UTILIZĀCIJU  </a:t>
            </a:r>
            <a:r>
              <a:rPr lang="lv-LV" sz="1200" b="1" dirty="0">
                <a:effectLst/>
                <a:latin typeface="Times New Roman" panose="02020603050405020304" pitchFamily="18" charset="0"/>
                <a:ea typeface="Times New Roman" panose="02020603050405020304" pitchFamily="18" charset="0"/>
              </a:rPr>
              <a:t>(EUR/ha).</a:t>
            </a:r>
            <a:endParaRPr lang="lv-LV" sz="1200" dirty="0">
              <a:effectLst/>
              <a:latin typeface="Times New Roman" panose="02020603050405020304" pitchFamily="18" charset="0"/>
              <a:ea typeface="Times New Roman" panose="02020603050405020304" pitchFamily="18" charset="0"/>
            </a:endParaRPr>
          </a:p>
          <a:p>
            <a:pPr marL="457200" algn="just"/>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b="1" dirty="0">
                <a:effectLst/>
                <a:latin typeface="Times New Roman" panose="02020603050405020304" pitchFamily="18" charset="0"/>
                <a:ea typeface="Times New Roman" panose="02020603050405020304" pitchFamily="18" charset="0"/>
              </a:rPr>
              <a:t> EPL trases un transformatoru apakšstacijas aizsargjoslas horizontālā trašu tīrīšana un/vai vertikālā zaru apzāģēšana (“koridora” prasības) atbilstoši attēlā Nr.1 redzamajām kvalitātes prasībām ar 100% nozāģēto zaru/krūmu aizvākšanu no objekta.</a:t>
            </a:r>
          </a:p>
        </p:txBody>
      </p:sp>
      <p:sp>
        <p:nvSpPr>
          <p:cNvPr id="9" name="TextBox 8">
            <a:extLst>
              <a:ext uri="{FF2B5EF4-FFF2-40B4-BE49-F238E27FC236}">
                <a16:creationId xmlns:a16="http://schemas.microsoft.com/office/drawing/2014/main" id="{279055FB-A364-48AE-E1B7-CD1DA212E28A}"/>
              </a:ext>
            </a:extLst>
          </p:cNvPr>
          <p:cNvSpPr txBox="1"/>
          <p:nvPr/>
        </p:nvSpPr>
        <p:spPr>
          <a:xfrm>
            <a:off x="2254397" y="1814008"/>
            <a:ext cx="7854048" cy="1200329"/>
          </a:xfrm>
          <a:prstGeom prst="rect">
            <a:avLst/>
          </a:prstGeom>
          <a:noFill/>
        </p:spPr>
        <p:txBody>
          <a:bodyPr wrap="square">
            <a:spAutoFit/>
          </a:bodyPr>
          <a:lstStyle/>
          <a:p>
            <a:pPr lvl="0" algn="just">
              <a:tabLst>
                <a:tab pos="228600" algn="l"/>
              </a:tabLst>
            </a:pPr>
            <a:r>
              <a:rPr lang="lv-LV" sz="1200" b="1" dirty="0">
                <a:effectLst/>
                <a:latin typeface="Times New Roman" panose="02020603050405020304" pitchFamily="18" charset="0"/>
                <a:ea typeface="Times New Roman" panose="02020603050405020304" pitchFamily="18" charset="0"/>
              </a:rPr>
              <a:t>2.         Trases attīrīšana - </a:t>
            </a:r>
            <a:r>
              <a:rPr lang="lv-LV" sz="1200" b="1" dirty="0">
                <a:solidFill>
                  <a:srgbClr val="FF0000"/>
                </a:solidFill>
                <a:effectLst/>
                <a:latin typeface="Times New Roman" panose="02020603050405020304" pitchFamily="18" charset="0"/>
                <a:ea typeface="Times New Roman" panose="02020603050405020304" pitchFamily="18" charset="0"/>
              </a:rPr>
              <a:t>BEZ ZARU UTILIZĀCIJAS  </a:t>
            </a:r>
            <a:r>
              <a:rPr lang="lv-LV" sz="1200" b="1" dirty="0">
                <a:effectLst/>
                <a:latin typeface="Times New Roman" panose="02020603050405020304" pitchFamily="18" charset="0"/>
                <a:ea typeface="Times New Roman" panose="02020603050405020304" pitchFamily="18" charset="0"/>
              </a:rPr>
              <a:t>(EUR/ha).</a:t>
            </a:r>
            <a:endParaRPr lang="lv-LV" sz="1200" dirty="0">
              <a:effectLst/>
              <a:latin typeface="Times New Roman" panose="02020603050405020304" pitchFamily="18" charset="0"/>
              <a:ea typeface="Times New Roman" panose="02020603050405020304" pitchFamily="18" charset="0"/>
            </a:endParaRPr>
          </a:p>
          <a:p>
            <a:pPr marL="457200" algn="just"/>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 EPL trases un transformatoru apakšstacijas aizsargjoslas horizontālā trašu tīrīšana un/vai vertikālā zaru apzāģēšana (“koridora” prasības) atbilstoši attēlā Nr.1 redzamajām kvalitātes prasībām.</a:t>
            </a:r>
          </a:p>
          <a:p>
            <a:pPr lvl="1" algn="just">
              <a:buSzPts val="1200"/>
              <a:tabLst>
                <a:tab pos="266700" algn="l"/>
                <a:tab pos="342900" algn="l"/>
                <a:tab pos="571500" algn="l"/>
              </a:tabLst>
            </a:pPr>
            <a:r>
              <a:rPr lang="lv-LV" sz="1200" dirty="0">
                <a:latin typeface="Times New Roman" panose="02020603050405020304" pitchFamily="18" charset="0"/>
              </a:rPr>
              <a:t>7.     Nozāģētos zarus un/vai krūmus novietot EPL trases pēdējā metrā (gar malu).</a:t>
            </a:r>
          </a:p>
          <a:p>
            <a:pPr marL="742950" lvl="1" indent="-285750" algn="just">
              <a:buSzPts val="1200"/>
              <a:buFont typeface="Times New Roman" panose="02020603050405020304" pitchFamily="18" charset="0"/>
              <a:buAutoNum type="arabicPeriod"/>
              <a:tabLst>
                <a:tab pos="266700" algn="l"/>
                <a:tab pos="342900" algn="l"/>
                <a:tab pos="571500" algn="l"/>
              </a:tabLst>
            </a:pPr>
            <a:endParaRPr lang="lv-LV" sz="1200" dirty="0">
              <a:effectLst/>
              <a:latin typeface="Times New Roman" panose="02020603050405020304" pitchFamily="18" charset="0"/>
              <a:ea typeface="Times New Roman" panose="02020603050405020304" pitchFamily="18" charset="0"/>
            </a:endParaRPr>
          </a:p>
        </p:txBody>
      </p:sp>
      <p:sp>
        <p:nvSpPr>
          <p:cNvPr id="10" name="TextBox 9">
            <a:extLst>
              <a:ext uri="{FF2B5EF4-FFF2-40B4-BE49-F238E27FC236}">
                <a16:creationId xmlns:a16="http://schemas.microsoft.com/office/drawing/2014/main" id="{B19A1BF2-2294-15B1-ACBE-3F58012A2438}"/>
              </a:ext>
            </a:extLst>
          </p:cNvPr>
          <p:cNvSpPr txBox="1"/>
          <p:nvPr/>
        </p:nvSpPr>
        <p:spPr>
          <a:xfrm>
            <a:off x="1674207" y="3014337"/>
            <a:ext cx="9521230" cy="2855718"/>
          </a:xfrm>
          <a:prstGeom prst="rect">
            <a:avLst/>
          </a:prstGeom>
          <a:noFill/>
        </p:spPr>
        <p:txBody>
          <a:bodyPr wrap="square" rtlCol="0">
            <a:spAutoFit/>
          </a:bodyPr>
          <a:lstStyle/>
          <a:p>
            <a:pPr algn="just">
              <a:lnSpc>
                <a:spcPts val="2500"/>
              </a:lnSpc>
              <a:buClr>
                <a:schemeClr val="accent3"/>
              </a:buClr>
            </a:pPr>
            <a:r>
              <a:rPr lang="lv-LV" sz="1200" u="sng" dirty="0"/>
              <a:t>Kopējais abām pozīcijām:</a:t>
            </a:r>
          </a:p>
          <a:p>
            <a:pPr lvl="1" algn="just">
              <a:buSzPts val="1200"/>
              <a:tabLst>
                <a:tab pos="266700" algn="l"/>
              </a:tabLst>
            </a:pPr>
            <a:r>
              <a:rPr lang="lv-LV" sz="1200" dirty="0">
                <a:latin typeface="Times New Roman" panose="02020603050405020304" pitchFamily="18" charset="0"/>
              </a:rPr>
              <a:t>2.Nebojāt kokmateriālu kvalitāti un nozāģētos kokus atzaro un atstāj </a:t>
            </a:r>
            <a:r>
              <a:rPr lang="lv-LV" sz="1200" dirty="0" err="1">
                <a:latin typeface="Times New Roman" panose="02020603050405020304" pitchFamily="18" charset="0"/>
              </a:rPr>
              <a:t>nesagarumotus</a:t>
            </a:r>
            <a:r>
              <a:rPr lang="lv-LV" sz="1200" dirty="0">
                <a:latin typeface="Times New Roman" panose="02020603050405020304" pitchFamily="18" charset="0"/>
              </a:rPr>
              <a:t>, ja zemes īpašnieks nav norādījis savādāk atbilstoši normatīvo dokumentu noteiktajai kārtībai.</a:t>
            </a:r>
          </a:p>
          <a:p>
            <a:pPr lvl="1" algn="just">
              <a:buSzPts val="1200"/>
              <a:tabLst>
                <a:tab pos="266700" algn="l"/>
              </a:tabLst>
            </a:pPr>
            <a:r>
              <a:rPr lang="lv-LV" sz="1200" dirty="0">
                <a:latin typeface="Times New Roman" panose="02020603050405020304" pitchFamily="18" charset="0"/>
                <a:ea typeface="Times New Roman" panose="02020603050405020304" pitchFamily="18" charset="0"/>
              </a:rPr>
              <a:t>3. Nozāģētos kokus novietot EPL trases pēdējā metrā (gar malu) vai zemes īpašnieka norādītajā vietā atbilstoši normatīvo dokumentu noteiktajai kārtībai.</a:t>
            </a:r>
          </a:p>
          <a:p>
            <a:pPr lvl="1" algn="just">
              <a:buSzPts val="1200"/>
              <a:tabLst>
                <a:tab pos="266700" algn="l"/>
              </a:tabLst>
            </a:pPr>
            <a:r>
              <a:rPr lang="lv-LV" sz="1200" dirty="0">
                <a:latin typeface="Times New Roman" panose="02020603050405020304" pitchFamily="18" charset="0"/>
                <a:ea typeface="Times New Roman" panose="02020603050405020304" pitchFamily="18" charset="0"/>
              </a:rPr>
              <a:t>4.</a:t>
            </a:r>
            <a:r>
              <a:rPr lang="lv-LV" sz="1200" dirty="0">
                <a:effectLst/>
                <a:latin typeface="Times New Roman" panose="02020603050405020304" pitchFamily="18" charset="0"/>
                <a:ea typeface="Times New Roman" panose="02020603050405020304" pitchFamily="18" charset="0"/>
              </a:rPr>
              <a:t>Visiem nozāģētajiem kokiem, kas 1.3m augstumā no zemes virsmas ir diametrā virs 12 cm, jābūt kvalitatīvi atzarotiem līdz ar stumbru. Atzarojot kokus, nedrīkst atstāt garus zaru stumbeņus pie stumbra.</a:t>
            </a:r>
          </a:p>
          <a:p>
            <a:pPr lvl="1" algn="just">
              <a:buSzPts val="1200"/>
              <a:tabLst>
                <a:tab pos="266700" algn="l"/>
              </a:tabLst>
            </a:pPr>
            <a:r>
              <a:rPr lang="lv-LV" sz="1200" dirty="0">
                <a:effectLst/>
                <a:latin typeface="Times New Roman" panose="02020603050405020304" pitchFamily="18" charset="0"/>
                <a:ea typeface="Times New Roman" panose="02020603050405020304" pitchFamily="18" charset="0"/>
              </a:rPr>
              <a:t>5. </a:t>
            </a:r>
            <a:r>
              <a:rPr lang="lv-LV" sz="1200" i="1" dirty="0">
                <a:effectLst/>
                <a:latin typeface="Times New Roman" panose="02020603050405020304" pitchFamily="18" charset="0"/>
                <a:ea typeface="Times New Roman" panose="02020603050405020304" pitchFamily="18" charset="0"/>
              </a:rPr>
              <a:t>Nozāģētie koki nedrīkst atrasties zem zaru kaudzēm.</a:t>
            </a:r>
          </a:p>
          <a:p>
            <a:pPr lvl="1" algn="just">
              <a:buSzPts val="1200"/>
              <a:tabLst>
                <a:tab pos="266700" algn="l"/>
              </a:tabLst>
            </a:pPr>
            <a:r>
              <a:rPr lang="lv-LV" sz="1200" dirty="0">
                <a:latin typeface="Times New Roman" panose="02020603050405020304" pitchFamily="18" charset="0"/>
                <a:ea typeface="Times New Roman" panose="02020603050405020304" pitchFamily="18" charset="0"/>
              </a:rPr>
              <a:t>6. </a:t>
            </a:r>
            <a:r>
              <a:rPr lang="lv-LV" sz="1200" dirty="0">
                <a:effectLst/>
                <a:latin typeface="Times New Roman" panose="02020603050405020304" pitchFamily="18" charset="0"/>
                <a:ea typeface="Times New Roman" panose="02020603050405020304" pitchFamily="18" charset="0"/>
              </a:rPr>
              <a:t>Atzarotiem zariem, kas ir garumā virs 2 metriem,  jābūt pārzāģētiem uz pusēm. Koka galotnes arī jāsazāģē sīkāk, lai neveidotos lielās zaru kaudzes un nesakārtotas trases iespaids. Zarus nedrīkst atstāt ceļmalās grāvjos, meliorācijas grāvjos.</a:t>
            </a:r>
          </a:p>
          <a:p>
            <a:pPr lvl="1" algn="just">
              <a:buSzPts val="1200"/>
              <a:tabLst>
                <a:tab pos="270510" algn="l"/>
                <a:tab pos="571500" algn="l"/>
              </a:tabLst>
            </a:pPr>
            <a:r>
              <a:rPr lang="lv-LV" sz="1200" dirty="0">
                <a:effectLst/>
                <a:latin typeface="Times New Roman" panose="02020603050405020304" pitchFamily="18" charset="0"/>
                <a:ea typeface="Times New Roman" panose="02020603050405020304" pitchFamily="18" charset="0"/>
              </a:rPr>
              <a:t>8. Uzdotajam apaugumam jābūt nozāģētam tā, lai krūmu/koku celmi nebūtu augstāki par 10 cm.</a:t>
            </a:r>
          </a:p>
          <a:p>
            <a:pPr algn="just">
              <a:lnSpc>
                <a:spcPts val="2500"/>
              </a:lnSpc>
              <a:buClr>
                <a:schemeClr val="accent3"/>
              </a:buClr>
            </a:pPr>
            <a:endParaRPr lang="lv-LV" sz="1200" dirty="0"/>
          </a:p>
          <a:p>
            <a:pPr marL="285750" indent="-285750" algn="just">
              <a:lnSpc>
                <a:spcPts val="2500"/>
              </a:lnSpc>
              <a:buClr>
                <a:schemeClr val="accent3"/>
              </a:buClr>
              <a:buFont typeface="Wingdings 3" panose="05040102010807070707" pitchFamily="18" charset="2"/>
              <a:buChar char=""/>
            </a:pPr>
            <a:endParaRPr lang="lv-LV" sz="1200" dirty="0"/>
          </a:p>
        </p:txBody>
      </p:sp>
    </p:spTree>
    <p:extLst>
      <p:ext uri="{BB962C8B-B14F-4D97-AF65-F5344CB8AC3E}">
        <p14:creationId xmlns:p14="http://schemas.microsoft.com/office/powerpoint/2010/main" val="1992615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216A1-6867-F6FF-EEF2-334AFB51BA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C01C0F-33E4-2CDE-9D6C-85CA2B40CE06}"/>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4" name="TextBox 3">
            <a:extLst>
              <a:ext uri="{FF2B5EF4-FFF2-40B4-BE49-F238E27FC236}">
                <a16:creationId xmlns:a16="http://schemas.microsoft.com/office/drawing/2014/main" id="{6B3485CE-DFA5-6CCA-55D1-990D900FD500}"/>
              </a:ext>
            </a:extLst>
          </p:cNvPr>
          <p:cNvSpPr txBox="1"/>
          <p:nvPr/>
        </p:nvSpPr>
        <p:spPr>
          <a:xfrm>
            <a:off x="2482795" y="936010"/>
            <a:ext cx="6094674" cy="1569660"/>
          </a:xfrm>
          <a:prstGeom prst="rect">
            <a:avLst/>
          </a:prstGeom>
          <a:noFill/>
        </p:spPr>
        <p:txBody>
          <a:bodyPr wrap="square">
            <a:spAutoFit/>
          </a:bodyPr>
          <a:lstStyle/>
          <a:p>
            <a:pPr lvl="0" algn="just">
              <a:tabLst>
                <a:tab pos="228600" algn="l"/>
              </a:tabLst>
            </a:pPr>
            <a:r>
              <a:rPr lang="lv-LV" sz="1200" b="1" dirty="0">
                <a:effectLst/>
                <a:latin typeface="Times New Roman" panose="02020603050405020304" pitchFamily="18" charset="0"/>
                <a:ea typeface="Times New Roman" panose="02020603050405020304" pitchFamily="18" charset="0"/>
              </a:rPr>
              <a:t>3. Koku zāģēšana (EUR/m³).- </a:t>
            </a:r>
            <a:r>
              <a:rPr lang="lv-LV" sz="1200" b="1" dirty="0" err="1">
                <a:solidFill>
                  <a:srgbClr val="FF0000"/>
                </a:solidFill>
                <a:effectLst/>
                <a:latin typeface="Times New Roman" panose="02020603050405020304" pitchFamily="18" charset="0"/>
                <a:ea typeface="Times New Roman" panose="02020603050405020304" pitchFamily="18" charset="0"/>
              </a:rPr>
              <a:t>dastojuma</a:t>
            </a:r>
            <a:r>
              <a:rPr lang="lv-LV" sz="1200" b="1" dirty="0">
                <a:solidFill>
                  <a:srgbClr val="FF0000"/>
                </a:solidFill>
                <a:effectLst/>
                <a:latin typeface="Times New Roman" panose="02020603050405020304" pitchFamily="18" charset="0"/>
                <a:ea typeface="Times New Roman" panose="02020603050405020304" pitchFamily="18" charset="0"/>
              </a:rPr>
              <a:t> rezultātā iegūts apjoms</a:t>
            </a:r>
            <a:endParaRPr lang="lv-LV" sz="1200" dirty="0">
              <a:solidFill>
                <a:srgbClr val="FF0000"/>
              </a:solidFill>
              <a:effectLst/>
              <a:latin typeface="Times New Roman" panose="02020603050405020304" pitchFamily="18" charset="0"/>
              <a:ea typeface="Times New Roman" panose="02020603050405020304" pitchFamily="18" charset="0"/>
            </a:endParaRPr>
          </a:p>
          <a:p>
            <a:pPr marL="457200" algn="just"/>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EPL trasē un transformatoru apakšstacijas aizsargjoslā augošo koku un ārpus EPL trases aizsargjoslā augošo apdraudošo koku </a:t>
            </a:r>
            <a:r>
              <a:rPr lang="lv-LV" sz="1200" b="1" dirty="0">
                <a:effectLst/>
                <a:latin typeface="Times New Roman" panose="02020603050405020304" pitchFamily="18" charset="0"/>
                <a:ea typeface="Times New Roman" panose="02020603050405020304" pitchFamily="18" charset="0"/>
              </a:rPr>
              <a:t>nozāģēšana</a:t>
            </a:r>
            <a:r>
              <a:rPr lang="lv-LV" sz="1200" dirty="0">
                <a:effectLst/>
                <a:latin typeface="Times New Roman" panose="02020603050405020304" pitchFamily="18" charset="0"/>
                <a:ea typeface="Times New Roman" panose="02020603050405020304" pitchFamily="18" charset="0"/>
              </a:rPr>
              <a:t>.</a:t>
            </a: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Nebojāt kokmateriālu kvalitāti un nozāģētos kokus atzaro un atstāj </a:t>
            </a:r>
            <a:r>
              <a:rPr lang="lv-LV" sz="1200" b="1" dirty="0" err="1">
                <a:effectLst/>
                <a:latin typeface="Times New Roman" panose="02020603050405020304" pitchFamily="18" charset="0"/>
                <a:ea typeface="Times New Roman" panose="02020603050405020304" pitchFamily="18" charset="0"/>
              </a:rPr>
              <a:t>nesagarumotus</a:t>
            </a:r>
            <a:r>
              <a:rPr lang="lv-LV" sz="1200" dirty="0">
                <a:effectLst/>
                <a:latin typeface="Times New Roman" panose="02020603050405020304" pitchFamily="18" charset="0"/>
                <a:ea typeface="Times New Roman" panose="02020603050405020304" pitchFamily="18" charset="0"/>
              </a:rPr>
              <a:t>, ja zemes īpašnieks nav norādījis savādāk atbilstoši normatīvo dokumentu noteiktajai kārtībai.</a:t>
            </a:r>
          </a:p>
          <a:p>
            <a:pPr marL="742950" lvl="1" indent="-285750" algn="just">
              <a:buSzPts val="1200"/>
              <a:buFont typeface="Times New Roman" panose="02020603050405020304" pitchFamily="18" charset="0"/>
              <a:buAutoNum type="arabicPeriod"/>
              <a:tabLst>
                <a:tab pos="266700" algn="l"/>
              </a:tabLst>
            </a:pPr>
            <a:endParaRPr lang="lv-LV" sz="1200"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D58648EF-72E8-3ED9-ECF5-FF2D742922FB}"/>
              </a:ext>
            </a:extLst>
          </p:cNvPr>
          <p:cNvSpPr txBox="1"/>
          <p:nvPr/>
        </p:nvSpPr>
        <p:spPr>
          <a:xfrm>
            <a:off x="2792896" y="2607612"/>
            <a:ext cx="6094674" cy="3785652"/>
          </a:xfrm>
          <a:prstGeom prst="rect">
            <a:avLst/>
          </a:prstGeom>
          <a:noFill/>
        </p:spPr>
        <p:txBody>
          <a:bodyPr wrap="square">
            <a:spAutoFit/>
          </a:bodyPr>
          <a:lstStyle/>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4. Koku nozāģēšana/apzāģēšana apdzīvotās vietās (EUR/gab.);</a:t>
            </a:r>
            <a:endParaRPr lang="lv-LV" sz="1200" dirty="0">
              <a:effectLst/>
              <a:latin typeface="Times New Roman" panose="02020603050405020304" pitchFamily="18" charset="0"/>
              <a:ea typeface="Times New Roman" panose="02020603050405020304" pitchFamily="18" charset="0"/>
            </a:endParaRPr>
          </a:p>
          <a:p>
            <a:pPr marL="228600" algn="just">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Atsevišķi stāvošu koku 1.3m augstumā no zemes virsmas ar diametru virs 12 cm nozāģēšana vai apzāģēšana ar 100% zaru/krūmu aizvākšanu</a:t>
            </a:r>
            <a:r>
              <a:rPr lang="lv-LV" sz="1200" dirty="0">
                <a:effectLst/>
                <a:latin typeface="Times New Roman" panose="02020603050405020304" pitchFamily="18" charset="0"/>
                <a:ea typeface="Times New Roman" panose="02020603050405020304" pitchFamily="18" charset="0"/>
              </a:rPr>
              <a:t> atbilstoši attiecīgās pašvaldības vai zemes īpašnieka noteiktajai kārtībai.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Koku utilizācija atbilstoši attiecīgās pašvaldības noteiktajai kārtībai.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Uzdotajam apaugumam jābūt nozāģētam tā, lai koku celmi nebūtu augstāki par 10 cm.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Kalkulāciju pielieto visu koku apzāģēšanai/nozāģēšanai pašvaldību nozīmes objektos saskaņā ar pašvaldības saistošajiem noteikumiem (pilsēta, ciemats, kapi, parki, dārzkopības u.c.) un viensētās kā arī koku apzāģēšanai/nozāģēšanai dzīvžoga, augļu koka, koku alejas un dižkoku gadījumos</a:t>
            </a:r>
            <a:r>
              <a:rPr lang="lv-LV" sz="1200" dirty="0">
                <a:effectLst/>
                <a:latin typeface="Times New Roman" panose="02020603050405020304" pitchFamily="18" charset="0"/>
                <a:ea typeface="Times New Roman" panose="02020603050405020304" pitchFamily="18" charset="0"/>
              </a:rPr>
              <a:t>.</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Kalkulāciju drīkst izmantot kopā ar kalkulāciju "Trases attīrīšana - AR ZARU UTILIZĀCIJU  (EUR/ha), Trases attīrīšana - BEZ ZARU UTILIZĀCIJU  (EUR/ha), Trases attīrīšana bez vertikālās zaru apzāģēšanas – AR ZARU UTILIZĀCIJU (EUR/ha), Trases attīrīšana bez vertikālās zaru apzāģēšanas – BEZ ZARU UTILIZĀCIJU (EUR/ha)" gadījumos, ja papildus bez kokiem ir jāveic krūmu zāģēšana trases platumā.</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Kalkulāciju </a:t>
            </a:r>
            <a:r>
              <a:rPr lang="lv-LV" sz="1200" b="1" dirty="0">
                <a:solidFill>
                  <a:srgbClr val="FF0000"/>
                </a:solidFill>
                <a:effectLst/>
                <a:latin typeface="Times New Roman" panose="02020603050405020304" pitchFamily="18" charset="0"/>
                <a:ea typeface="Times New Roman" panose="02020603050405020304" pitchFamily="18" charset="0"/>
              </a:rPr>
              <a:t>nedrīkst</a:t>
            </a:r>
            <a:r>
              <a:rPr lang="lv-LV" sz="1200" dirty="0">
                <a:solidFill>
                  <a:srgbClr val="FF0000"/>
                </a:solidFill>
                <a:effectLst/>
                <a:latin typeface="Times New Roman" panose="02020603050405020304" pitchFamily="18" charset="0"/>
                <a:ea typeface="Times New Roman" panose="02020603050405020304" pitchFamily="18" charset="0"/>
              </a:rPr>
              <a:t> izmantot kopā ar kalkulāciju "ZS Trases attīrīšana (EUR/km)".</a:t>
            </a:r>
          </a:p>
        </p:txBody>
      </p:sp>
    </p:spTree>
    <p:extLst>
      <p:ext uri="{BB962C8B-B14F-4D97-AF65-F5344CB8AC3E}">
        <p14:creationId xmlns:p14="http://schemas.microsoft.com/office/powerpoint/2010/main" val="2674135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5CD46-62D0-38A8-E9A4-2E45B6B899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1D3C57-8EBC-3CF5-C972-6D48A4555F8C}"/>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5" name="TextBox 4">
            <a:extLst>
              <a:ext uri="{FF2B5EF4-FFF2-40B4-BE49-F238E27FC236}">
                <a16:creationId xmlns:a16="http://schemas.microsoft.com/office/drawing/2014/main" id="{84EAB2AC-870A-C511-5305-8B8046520817}"/>
              </a:ext>
            </a:extLst>
          </p:cNvPr>
          <p:cNvSpPr txBox="1"/>
          <p:nvPr/>
        </p:nvSpPr>
        <p:spPr>
          <a:xfrm>
            <a:off x="3047338" y="703190"/>
            <a:ext cx="6094674" cy="4339650"/>
          </a:xfrm>
          <a:prstGeom prst="rect">
            <a:avLst/>
          </a:prstGeom>
          <a:noFill/>
        </p:spPr>
        <p:txBody>
          <a:bodyPr wrap="square">
            <a:spAutoFit/>
          </a:bodyPr>
          <a:lstStyle/>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5. Koku nozāģēšana/apzāģēšana </a:t>
            </a:r>
            <a:r>
              <a:rPr lang="lv-LV" sz="1200" b="1" dirty="0">
                <a:solidFill>
                  <a:srgbClr val="FF0000"/>
                </a:solidFill>
                <a:effectLst/>
                <a:latin typeface="Times New Roman" panose="02020603050405020304" pitchFamily="18" charset="0"/>
                <a:ea typeface="Times New Roman" panose="02020603050405020304" pitchFamily="18" charset="0"/>
              </a:rPr>
              <a:t>ārpus apdzīvotām vietām (EUR/gab.);</a:t>
            </a:r>
            <a:endParaRPr lang="lv-LV" sz="1200" dirty="0">
              <a:solidFill>
                <a:srgbClr val="FF0000"/>
              </a:solidFill>
              <a:effectLst/>
              <a:latin typeface="Times New Roman" panose="02020603050405020304" pitchFamily="18" charset="0"/>
              <a:ea typeface="Times New Roman" panose="02020603050405020304" pitchFamily="18" charset="0"/>
            </a:endParaRPr>
          </a:p>
          <a:p>
            <a:pPr marL="457200" algn="just">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Atsevišķi stāvošu </a:t>
            </a:r>
            <a:r>
              <a:rPr lang="lv-LV" sz="1200" dirty="0">
                <a:effectLst/>
                <a:latin typeface="Times New Roman" panose="02020603050405020304" pitchFamily="18" charset="0"/>
                <a:ea typeface="Times New Roman" panose="02020603050405020304" pitchFamily="18" charset="0"/>
              </a:rPr>
              <a:t>koku 1.3m augstumā no zemes virsmas ar diametru virs 12 cm nozāģēšana vai apzāģēšana.</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Uzdotajam apaugumam jābūt nozāģētam tā, lai koku celmi nebūtu augstāki par 10 cm.</a:t>
            </a: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Nebojāt kokmateriālu kvalitāti un nozāģētos kokus atzaro un atstāj </a:t>
            </a:r>
            <a:r>
              <a:rPr lang="lv-LV" sz="1200" dirty="0" err="1">
                <a:effectLst/>
                <a:latin typeface="Times New Roman" panose="02020603050405020304" pitchFamily="18" charset="0"/>
                <a:ea typeface="Times New Roman" panose="02020603050405020304" pitchFamily="18" charset="0"/>
              </a:rPr>
              <a:t>nesagarumotus</a:t>
            </a:r>
            <a:r>
              <a:rPr lang="lv-LV" sz="1200" dirty="0">
                <a:effectLst/>
                <a:latin typeface="Times New Roman" panose="02020603050405020304" pitchFamily="18" charset="0"/>
                <a:ea typeface="Times New Roman" panose="02020603050405020304" pitchFamily="18" charset="0"/>
              </a:rPr>
              <a:t>, ja zemes īpašnieks nav norādījis savādāk atbilstoši normatīvo dokumentu noteiktajai kārtībai.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 Nozāģētos kokus novietot EPL trases pēdējā metrā (gar malu) vai zemes īpašnieka norādītajā vietā atbilstoši normatīvo dokumentu noteiktajai kārtībai.</a:t>
            </a: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 Visiem nozāģētajiem kokiem, kas 1.3m augstumā no zemes virsmas ir diametrā virs 12 cm, jābūt kvalitatīvi atzarotiem līdz ar stumbru. Atzarojot kokus, nedrīkst atstāt garus zaru stumbeņus pie stumbra.</a:t>
            </a: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Atzarotiem zariem, kas ir garumā virs 2 metriem,  jābūt pārzāģētiem uz pusēm. Koka galotnes arī jāsazāģē sīkāk, lai neveidotos lielās zaru kaudzes un nesakārtotas trases iespaids. Zarus nedrīkst atstāt ceļmalās grāvjos, meliorācijas grāvjos uz ceļiem, takām.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Kalkulāciju pielieto koku nozāģēšanai, kas neatrodas </a:t>
            </a:r>
            <a:r>
              <a:rPr lang="lv-LV" sz="1200" dirty="0">
                <a:effectLst/>
                <a:latin typeface="Times New Roman" panose="02020603050405020304" pitchFamily="18" charset="0"/>
                <a:ea typeface="Times New Roman" panose="02020603050405020304" pitchFamily="18" charset="0"/>
              </a:rPr>
              <a:t>pašvaldību nozīmes objektos (pilsēta, ciemats, kapi, parki, dārzkopības u.c.), viensētās un nav dzīvžogs, koku aleja, augļu koki un dižkoki.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Kalkulāciju </a:t>
            </a:r>
            <a:r>
              <a:rPr lang="lv-LV" sz="1200" b="1" dirty="0">
                <a:effectLst/>
                <a:latin typeface="Times New Roman" panose="02020603050405020304" pitchFamily="18" charset="0"/>
                <a:ea typeface="Times New Roman" panose="02020603050405020304" pitchFamily="18" charset="0"/>
              </a:rPr>
              <a:t>nedrīkst</a:t>
            </a:r>
            <a:r>
              <a:rPr lang="lv-LV" sz="1200" dirty="0">
                <a:effectLst/>
                <a:latin typeface="Times New Roman" panose="02020603050405020304" pitchFamily="18" charset="0"/>
                <a:ea typeface="Times New Roman" panose="02020603050405020304" pitchFamily="18" charset="0"/>
              </a:rPr>
              <a:t> izmantot kopā ar kalkulāciju "ZS Trases attīrīšana (EUR/km)".</a:t>
            </a:r>
          </a:p>
        </p:txBody>
      </p:sp>
    </p:spTree>
    <p:extLst>
      <p:ext uri="{BB962C8B-B14F-4D97-AF65-F5344CB8AC3E}">
        <p14:creationId xmlns:p14="http://schemas.microsoft.com/office/powerpoint/2010/main" val="2745991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2711D-F88A-45B6-CF81-F147B5E7E9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A873A5-6D89-E363-4D4D-C56AABD291C5}"/>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4" name="TextBox 3">
            <a:extLst>
              <a:ext uri="{FF2B5EF4-FFF2-40B4-BE49-F238E27FC236}">
                <a16:creationId xmlns:a16="http://schemas.microsoft.com/office/drawing/2014/main" id="{43521457-29EF-DB13-CF2D-CCA8AE8088D0}"/>
              </a:ext>
            </a:extLst>
          </p:cNvPr>
          <p:cNvSpPr txBox="1"/>
          <p:nvPr/>
        </p:nvSpPr>
        <p:spPr>
          <a:xfrm>
            <a:off x="3047338" y="610857"/>
            <a:ext cx="6094674" cy="5632311"/>
          </a:xfrm>
          <a:prstGeom prst="rect">
            <a:avLst/>
          </a:prstGeom>
          <a:noFill/>
        </p:spPr>
        <p:txBody>
          <a:bodyPr wrap="square">
            <a:spAutoFit/>
          </a:bodyPr>
          <a:lstStyle/>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6. ZS Trases attīrīšana (EUR/km.);- </a:t>
            </a:r>
            <a:r>
              <a:rPr lang="lv-LV" sz="1200" b="1" dirty="0">
                <a:solidFill>
                  <a:srgbClr val="FF0000"/>
                </a:solidFill>
                <a:effectLst/>
                <a:latin typeface="Times New Roman" panose="02020603050405020304" pitchFamily="18" charset="0"/>
                <a:ea typeface="Times New Roman" panose="02020603050405020304" pitchFamily="18" charset="0"/>
              </a:rPr>
              <a:t>EPL pārlaiduma garums</a:t>
            </a:r>
            <a:endParaRPr lang="lv-LV" sz="1200" dirty="0">
              <a:solidFill>
                <a:srgbClr val="FF0000"/>
              </a:solidFill>
              <a:effectLst/>
              <a:latin typeface="Times New Roman" panose="02020603050405020304" pitchFamily="18" charset="0"/>
              <a:ea typeface="Times New Roman" panose="02020603050405020304" pitchFamily="18" charset="0"/>
            </a:endParaRPr>
          </a:p>
          <a:p>
            <a:pPr marL="457200" algn="just">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Kalkulāciju pielieto  0.4kV  elektrolīnijas trases tīrīšanas darbiem.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Atbilstoši elektrolīnijas noteiktajā trases platumā </a:t>
            </a:r>
            <a:r>
              <a:rPr lang="lv-LV" sz="1200" dirty="0">
                <a:solidFill>
                  <a:srgbClr val="FF0000"/>
                </a:solidFill>
                <a:effectLst/>
                <a:latin typeface="Times New Roman" panose="02020603050405020304" pitchFamily="18" charset="0"/>
                <a:ea typeface="Times New Roman" panose="02020603050405020304" pitchFamily="18" charset="0"/>
              </a:rPr>
              <a:t>iztīrīta trase no krūmiem, kokiem, kā arī jāveic koku zaru apzāģēšana, kas ir tuvāk par 2m elektrolīnijas vadiem</a:t>
            </a:r>
            <a:r>
              <a:rPr lang="lv-LV" sz="1200" dirty="0">
                <a:effectLst/>
                <a:latin typeface="Times New Roman" panose="02020603050405020304" pitchFamily="18" charset="0"/>
                <a:ea typeface="Times New Roman" panose="02020603050405020304" pitchFamily="18" charset="0"/>
              </a:rPr>
              <a:t>.</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Elektrolīnijas trases horizontālā trašu tīrīšana atbilstošā trases platumā, izņēmuma gadījums pilsētas, parku, kapsētu teritorijās, kur trasē augošo koku nozāģēšanai nav iegūts saskaņojums.</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solidFill>
                  <a:srgbClr val="FF0000"/>
                </a:solidFill>
                <a:effectLst/>
                <a:latin typeface="Times New Roman" panose="02020603050405020304" pitchFamily="18" charset="0"/>
                <a:ea typeface="Times New Roman" panose="02020603050405020304" pitchFamily="18" charset="0"/>
              </a:rPr>
              <a:t>Veicot koku zaru apzāģēšanu ir jāveic visu uz vadu pusi vērsto sānu zaru apzāģēšanu no vadu augstuma līdz zemei attiecīgajā trase platumā, atbilstoši 1.attēlā  redzamajām kvalitātes prasībām.</a:t>
            </a:r>
          </a:p>
          <a:p>
            <a:pPr marL="742950" lvl="1" indent="-285750" algn="just">
              <a:buSzPts val="1200"/>
              <a:buFont typeface="Times New Roman" panose="02020603050405020304" pitchFamily="18" charset="0"/>
              <a:buAutoNum type="arabicPeriod"/>
              <a:tabLst>
                <a:tab pos="266700" algn="l"/>
                <a:tab pos="571500" algn="l"/>
              </a:tabLst>
            </a:pPr>
            <a:r>
              <a:rPr lang="lv-LV" sz="1200" dirty="0">
                <a:effectLst/>
                <a:latin typeface="Times New Roman" panose="02020603050405020304" pitchFamily="18" charset="0"/>
                <a:ea typeface="Times New Roman" panose="02020603050405020304" pitchFamily="18" charset="0"/>
              </a:rPr>
              <a:t> Nozāģētos kokus novietot EPL trases pēdējā metrā (gar malu) vai zemes īpašnieka norādītajā vietā atbilstoši normatīvo dokumentu noteiktajai kārtībai.</a:t>
            </a:r>
          </a:p>
          <a:p>
            <a:pPr marL="742950" lvl="1" indent="-285750" algn="just">
              <a:buSzPts val="1200"/>
              <a:buFont typeface="Times New Roman" panose="02020603050405020304" pitchFamily="18" charset="0"/>
              <a:buAutoNum type="arabicPeriod"/>
              <a:tabLst>
                <a:tab pos="266700" algn="l"/>
                <a:tab pos="571500" algn="l"/>
              </a:tabLst>
            </a:pPr>
            <a:r>
              <a:rPr lang="lv-LV" sz="1200" dirty="0">
                <a:effectLst/>
                <a:latin typeface="Times New Roman" panose="02020603050405020304" pitchFamily="18" charset="0"/>
                <a:ea typeface="Times New Roman" panose="02020603050405020304" pitchFamily="18" charset="0"/>
              </a:rPr>
              <a:t>Atzarotiem zariem, kas ir garumā virs 2 metriem,  jābūt pārzāģētiem uz pusēm. Koka galotnes arī jāsazāģē sīkāk, lai neveidotos lielās zaru kaudzes un nesakārtotas trases iespaids. Zarus nedrīkst atstāt ceļmalās grāvjos, meliorācijas grāvjos uz ceļiem, takām.</a:t>
            </a:r>
          </a:p>
          <a:p>
            <a:pPr marL="266700" algn="just">
              <a:tabLst>
                <a:tab pos="571500" algn="l"/>
              </a:tabLst>
            </a:pPr>
            <a:r>
              <a:rPr lang="lv-LV" sz="1200" dirty="0">
                <a:effectLst/>
                <a:latin typeface="Times New Roman" panose="02020603050405020304" pitchFamily="18" charset="0"/>
                <a:ea typeface="Times New Roman" panose="02020603050405020304" pitchFamily="18" charset="0"/>
              </a:rPr>
              <a:t> </a:t>
            </a:r>
          </a:p>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7. KL Trases attīrīšana (EUR/km.);</a:t>
            </a:r>
            <a:endParaRPr lang="lv-LV" sz="1200" dirty="0">
              <a:effectLst/>
              <a:latin typeface="Times New Roman" panose="02020603050405020304" pitchFamily="18" charset="0"/>
              <a:ea typeface="Times New Roman" panose="02020603050405020304" pitchFamily="18" charset="0"/>
            </a:endParaRPr>
          </a:p>
          <a:p>
            <a:pPr marL="457200">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Kalkulāciju pielieto 0.4kV -20 </a:t>
            </a:r>
            <a:r>
              <a:rPr lang="lv-LV" sz="1200" dirty="0" err="1">
                <a:effectLst/>
                <a:latin typeface="Times New Roman" panose="02020603050405020304" pitchFamily="18" charset="0"/>
                <a:ea typeface="Times New Roman" panose="02020603050405020304" pitchFamily="18" charset="0"/>
              </a:rPr>
              <a:t>kV</a:t>
            </a:r>
            <a:r>
              <a:rPr lang="lv-LV" sz="1200" dirty="0">
                <a:effectLst/>
                <a:latin typeface="Times New Roman" panose="02020603050405020304" pitchFamily="18" charset="0"/>
                <a:ea typeface="Times New Roman" panose="02020603050405020304" pitchFamily="18" charset="0"/>
              </a:rPr>
              <a:t> </a:t>
            </a:r>
            <a:r>
              <a:rPr lang="lv-LV" sz="1200" dirty="0" err="1">
                <a:effectLst/>
                <a:latin typeface="Times New Roman" panose="02020603050405020304" pitchFamily="18" charset="0"/>
                <a:ea typeface="Times New Roman" panose="02020603050405020304" pitchFamily="18" charset="0"/>
              </a:rPr>
              <a:t>kabeļtrases</a:t>
            </a:r>
            <a:r>
              <a:rPr lang="lv-LV" sz="1200" dirty="0">
                <a:effectLst/>
                <a:latin typeface="Times New Roman" panose="02020603050405020304" pitchFamily="18" charset="0"/>
                <a:ea typeface="Times New Roman" panose="02020603050405020304" pitchFamily="18" charset="0"/>
              </a:rPr>
              <a:t> elektrolīnijas tīrīšanas darbiem.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Atbilstoši elektrolīnijas noteiktajā trases platumā iztīrīta trase no krūmiem, kokiem.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Uzdotajam apaugumam jābūt nozāģētam tā, lai koku celmi nebūtu augstāki par 10 cm.</a:t>
            </a:r>
          </a:p>
          <a:p>
            <a:pPr marL="742950" lvl="1" indent="-285750" algn="just">
              <a:buSzPts val="1200"/>
              <a:buFont typeface="Times New Roman" panose="02020603050405020304" pitchFamily="18" charset="0"/>
              <a:buAutoNum type="arabicPeriod"/>
              <a:tabLst>
                <a:tab pos="266700" algn="l"/>
                <a:tab pos="571500" algn="l"/>
              </a:tabLst>
            </a:pPr>
            <a:r>
              <a:rPr lang="lv-LV" sz="1200" dirty="0">
                <a:effectLst/>
                <a:latin typeface="Times New Roman" panose="02020603050405020304" pitchFamily="18" charset="0"/>
                <a:ea typeface="Times New Roman" panose="02020603050405020304" pitchFamily="18" charset="0"/>
              </a:rPr>
              <a:t>Nozāģētos kokus novietot EPL trases pēdējā metrā (gar malu) vai zemes īpašnieka norādītajā vietā atbilstoši normatīvo dokumentu noteiktajai kārtībai.</a:t>
            </a:r>
          </a:p>
          <a:p>
            <a:pPr marL="742950" lvl="1" indent="-285750" algn="just">
              <a:buSzPts val="1200"/>
              <a:buFont typeface="Times New Roman" panose="02020603050405020304" pitchFamily="18" charset="0"/>
              <a:buAutoNum type="arabicPeriod"/>
              <a:tabLst>
                <a:tab pos="266700" algn="l"/>
                <a:tab pos="571500" algn="l"/>
              </a:tabLst>
            </a:pPr>
            <a:r>
              <a:rPr lang="lv-LV" sz="1200" dirty="0">
                <a:effectLst/>
                <a:latin typeface="Times New Roman" panose="02020603050405020304" pitchFamily="18" charset="0"/>
                <a:ea typeface="Times New Roman" panose="02020603050405020304" pitchFamily="18" charset="0"/>
              </a:rPr>
              <a:t>Atzarotiem zariem, kas ir garumā virs 2 metriem,  jābūt pārzāģētiem uz pusēm. Koka galotnes arī jāsazāģē sīkāk, lai neveidotos lielās zaru kaudzes un nesakārtotas trases iespaids. Zarus nedrīkst atstāt ceļmalās grāvjos, meliorācijas grāvjos uz ceļiem, takām.</a:t>
            </a:r>
          </a:p>
        </p:txBody>
      </p:sp>
    </p:spTree>
    <p:extLst>
      <p:ext uri="{BB962C8B-B14F-4D97-AF65-F5344CB8AC3E}">
        <p14:creationId xmlns:p14="http://schemas.microsoft.com/office/powerpoint/2010/main" val="2093915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AB02C-629E-EAC0-27E7-96D0E1DC3F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B9DCB7-C2D2-7F90-161C-1893B2C35190}"/>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5" name="TextBox 4">
            <a:extLst>
              <a:ext uri="{FF2B5EF4-FFF2-40B4-BE49-F238E27FC236}">
                <a16:creationId xmlns:a16="http://schemas.microsoft.com/office/drawing/2014/main" id="{76F707FF-A5C8-807A-274A-8DE54672AA06}"/>
              </a:ext>
            </a:extLst>
          </p:cNvPr>
          <p:cNvSpPr txBox="1"/>
          <p:nvPr/>
        </p:nvSpPr>
        <p:spPr>
          <a:xfrm>
            <a:off x="2776994" y="770054"/>
            <a:ext cx="7551750" cy="1754326"/>
          </a:xfrm>
          <a:prstGeom prst="rect">
            <a:avLst/>
          </a:prstGeom>
          <a:noFill/>
        </p:spPr>
        <p:txBody>
          <a:bodyPr wrap="square">
            <a:spAutoFit/>
          </a:bodyPr>
          <a:lstStyle/>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8. Koka nozāģēšana citas infrastruktūras tiešā tuvumā (EUR/</a:t>
            </a:r>
            <a:r>
              <a:rPr lang="lv-LV" sz="1200" b="1" dirty="0" err="1">
                <a:effectLst/>
                <a:latin typeface="Times New Roman" panose="02020603050405020304" pitchFamily="18" charset="0"/>
                <a:ea typeface="Times New Roman" panose="02020603050405020304" pitchFamily="18" charset="0"/>
              </a:rPr>
              <a:t>gab</a:t>
            </a:r>
            <a:r>
              <a:rPr lang="lv-LV" sz="1200" b="1" dirty="0">
                <a:effectLst/>
                <a:latin typeface="Times New Roman" panose="02020603050405020304" pitchFamily="18" charset="0"/>
                <a:ea typeface="Times New Roman" panose="02020603050405020304" pitchFamily="18" charset="0"/>
              </a:rPr>
              <a:t>).</a:t>
            </a:r>
            <a:endParaRPr lang="lv-LV" sz="1200" dirty="0">
              <a:effectLst/>
              <a:latin typeface="Times New Roman" panose="02020603050405020304" pitchFamily="18" charset="0"/>
              <a:ea typeface="Times New Roman" panose="02020603050405020304" pitchFamily="18" charset="0"/>
            </a:endParaRPr>
          </a:p>
          <a:p>
            <a:pPr marL="228600">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Atsevišķi stāvošu koku 1.3m augstumā no zemes virsmas ar diametru virs 40 cm nozāģēšana ar 100% zaru/krūmu aizvākšanu atbilstoši attiecīgās pašvaldības vai zemes īpašnieka noteiktajai kārtībai.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Koku utilizācija atbilstoši attiecīgās pašvaldības noteiktajai kārtībai.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Uzdotajam apaugumam jābūt nozāģētam tā, lai koku celmi nebūtu augstāki par 10 cm.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Kalkulāciju pielieto tādu koku nozāģēšanai pašvaldību nozīmes objektos (pilsēta, ciemats, kapi, parki, dārzkopības u.c.) un viensētās, koku alejās un dižkoku gadījumos, kad koks atrodas bīstami tuvu arī citām infrastruktūrām, ne tikai elektrolīniju tiešā tuvumā.- </a:t>
            </a:r>
            <a:r>
              <a:rPr lang="lv-LV" sz="1200" dirty="0">
                <a:solidFill>
                  <a:srgbClr val="FF0000"/>
                </a:solidFill>
                <a:effectLst/>
                <a:latin typeface="Times New Roman" panose="02020603050405020304" pitchFamily="18" charset="0"/>
                <a:ea typeface="Times New Roman" panose="02020603050405020304" pitchFamily="18" charset="0"/>
              </a:rPr>
              <a:t>tiek izvērtēts katrs individuāls gadījums</a:t>
            </a:r>
          </a:p>
        </p:txBody>
      </p:sp>
    </p:spTree>
    <p:extLst>
      <p:ext uri="{BB962C8B-B14F-4D97-AF65-F5344CB8AC3E}">
        <p14:creationId xmlns:p14="http://schemas.microsoft.com/office/powerpoint/2010/main" val="598506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5DA8E-AA97-CA31-4E10-871D682FDD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0C02D0-F849-0E70-15E0-43478713835C}"/>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4" name="TextBox 3">
            <a:extLst>
              <a:ext uri="{FF2B5EF4-FFF2-40B4-BE49-F238E27FC236}">
                <a16:creationId xmlns:a16="http://schemas.microsoft.com/office/drawing/2014/main" id="{4C1B281F-E40D-D226-1A83-46D9A846A978}"/>
              </a:ext>
            </a:extLst>
          </p:cNvPr>
          <p:cNvSpPr txBox="1"/>
          <p:nvPr/>
        </p:nvSpPr>
        <p:spPr>
          <a:xfrm>
            <a:off x="3047338" y="980189"/>
            <a:ext cx="6094674" cy="4893647"/>
          </a:xfrm>
          <a:prstGeom prst="rect">
            <a:avLst/>
          </a:prstGeom>
          <a:noFill/>
        </p:spPr>
        <p:txBody>
          <a:bodyPr wrap="square">
            <a:spAutoFit/>
          </a:bodyPr>
          <a:lstStyle/>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9. Koku nozāģēšana apdzīvotās vietās MBS* situācijā (EUR/gab.);</a:t>
            </a:r>
            <a:endParaRPr lang="lv-LV" sz="1200" dirty="0">
              <a:effectLst/>
              <a:latin typeface="Times New Roman" panose="02020603050405020304" pitchFamily="18" charset="0"/>
              <a:ea typeface="Times New Roman" panose="02020603050405020304" pitchFamily="18" charset="0"/>
            </a:endParaRPr>
          </a:p>
          <a:p>
            <a:pPr marL="228600">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Atsevišķi stāvošu, bīstami sasvērušos, aizlūzušu koku 1.3m augstumā no zemes virsmas ar diametru virs 12 cm nozāģēšana.</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Koku zaru vai koku utilizācija atbilstoši attiecīgās pašvaldības noteiktajai kārtībai.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Uzdotajam apaugumam jābūt nozāģētam tā, lai koku celmi nebūtu augstāki par 10 cm.</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Kalkulāciju pielieto MBS* izsludinātajā situācijā koku nozāģēšanai pašvaldību nozīmes objektos (pilsēta, ciemats, kapi, parki, dārzkopības u.c.) un viensētās kā arī koku nozāģēšanai dzīvžoga, augļu koka, koku alejas gadījumos.</a:t>
            </a:r>
          </a:p>
          <a:p>
            <a:pPr marL="266700">
              <a:tabLst>
                <a:tab pos="342900" algn="l"/>
                <a:tab pos="571500" algn="l"/>
              </a:tabLst>
            </a:pPr>
            <a:r>
              <a:rPr lang="lv-LV" sz="1200" dirty="0">
                <a:effectLst/>
                <a:latin typeface="Times New Roman" panose="02020603050405020304" pitchFamily="18" charset="0"/>
                <a:ea typeface="Times New Roman" panose="02020603050405020304" pitchFamily="18" charset="0"/>
              </a:rPr>
              <a:t> </a:t>
            </a:r>
          </a:p>
          <a:p>
            <a:r>
              <a:rPr lang="lv-LV" sz="1200" dirty="0">
                <a:effectLst/>
                <a:latin typeface="Times New Roman" panose="02020603050405020304" pitchFamily="18" charset="0"/>
                <a:ea typeface="Times New Roman" panose="02020603050405020304" pitchFamily="18" charset="0"/>
              </a:rPr>
              <a:t> </a:t>
            </a:r>
          </a:p>
          <a:p>
            <a:pPr lvl="0" algn="just">
              <a:tabLst>
                <a:tab pos="228600" algn="l"/>
                <a:tab pos="342900" algn="l"/>
                <a:tab pos="571500" algn="l"/>
              </a:tabLst>
            </a:pPr>
            <a:r>
              <a:rPr lang="lv-LV" sz="1200" b="1" dirty="0">
                <a:effectLst/>
                <a:latin typeface="Times New Roman" panose="02020603050405020304" pitchFamily="18" charset="0"/>
                <a:ea typeface="Times New Roman" panose="02020603050405020304" pitchFamily="18" charset="0"/>
              </a:rPr>
              <a:t>10. Koku nozāģēšana ārpus apdzīvotām vietām MBS* situācijā (EUR/gab.);</a:t>
            </a:r>
            <a:endParaRPr lang="lv-LV" sz="1200" dirty="0">
              <a:effectLst/>
              <a:latin typeface="Times New Roman" panose="02020603050405020304" pitchFamily="18" charset="0"/>
              <a:ea typeface="Times New Roman" panose="02020603050405020304" pitchFamily="18" charset="0"/>
            </a:endParaRPr>
          </a:p>
          <a:p>
            <a:pPr marL="457200">
              <a:tabLst>
                <a:tab pos="342900" algn="l"/>
                <a:tab pos="571500" algn="l"/>
              </a:tabLst>
            </a:pPr>
            <a:r>
              <a:rPr lang="lv-LV" sz="1200" b="1" dirty="0">
                <a:effectLst/>
                <a:latin typeface="Times New Roman" panose="02020603050405020304" pitchFamily="18" charset="0"/>
                <a:ea typeface="Times New Roman" panose="02020603050405020304" pitchFamily="18" charset="0"/>
              </a:rPr>
              <a:t>PAKALPOJUMĀ UN IZMAKSĀS IETILPST:</a:t>
            </a:r>
            <a:endParaRPr lang="lv-LV" sz="1200" dirty="0">
              <a:effectLst/>
              <a:latin typeface="Times New Roman" panose="02020603050405020304" pitchFamily="18" charset="0"/>
              <a:ea typeface="Times New Roman" panose="02020603050405020304" pitchFamily="18" charset="0"/>
            </a:endParaRP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Atsevišķi stāvošu koku 1.3m augstumā no zemes virsmas ar diametru virs 12 cm nozāģēšana.</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Kalkulāciju pielieto MBS* izsludinātajā situācijā koku nozāģēšanai, kas neatrodas pašvaldību nozīmes objektos (pilsēta, ciemats, kapi, parki, dārzkopības u.c.), viensētās un nav dzīvžogs, koku aleja, augļu koki.</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Nozāģētos kokus novietot EPL trases pēdējā metrā (gar malu)</a:t>
            </a:r>
          </a:p>
          <a:p>
            <a:pPr marL="742950" lvl="1" indent="-285750" algn="just">
              <a:buSzPts val="1200"/>
              <a:buFont typeface="Times New Roman" panose="02020603050405020304" pitchFamily="18" charset="0"/>
              <a:buAutoNum type="arabicPeriod"/>
              <a:tabLst>
                <a:tab pos="266700" algn="l"/>
                <a:tab pos="342900" algn="l"/>
                <a:tab pos="571500" algn="l"/>
              </a:tabLst>
            </a:pPr>
            <a:r>
              <a:rPr lang="lv-LV" sz="1200" dirty="0">
                <a:effectLst/>
                <a:latin typeface="Times New Roman" panose="02020603050405020304" pitchFamily="18" charset="0"/>
                <a:ea typeface="Times New Roman" panose="02020603050405020304" pitchFamily="18" charset="0"/>
              </a:rPr>
              <a:t>Uzdotajam apaugumam jābūt nozāģētam tā, lai koku celmi nebūtu augstāki par 10 cm.</a:t>
            </a: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Nebojāt kokmateriālu kvalitāti un nozāģētos kokus atzaro un atstāj </a:t>
            </a:r>
            <a:r>
              <a:rPr lang="lv-LV" sz="1200" dirty="0" err="1">
                <a:effectLst/>
                <a:latin typeface="Times New Roman" panose="02020603050405020304" pitchFamily="18" charset="0"/>
                <a:ea typeface="Times New Roman" panose="02020603050405020304" pitchFamily="18" charset="0"/>
              </a:rPr>
              <a:t>nesagarumotus</a:t>
            </a:r>
            <a:r>
              <a:rPr lang="lv-LV" sz="1200" dirty="0">
                <a:effectLst/>
                <a:latin typeface="Times New Roman" panose="02020603050405020304" pitchFamily="18" charset="0"/>
                <a:ea typeface="Times New Roman" panose="02020603050405020304" pitchFamily="18" charset="0"/>
              </a:rPr>
              <a:t>.</a:t>
            </a:r>
          </a:p>
          <a:p>
            <a:pPr marL="742950" lvl="1" indent="-285750" algn="just">
              <a:buSzPts val="1200"/>
              <a:buFont typeface="Times New Roman" panose="02020603050405020304" pitchFamily="18" charset="0"/>
              <a:buAutoNum type="arabicPeriod"/>
              <a:tabLst>
                <a:tab pos="266700" algn="l"/>
              </a:tabLst>
            </a:pPr>
            <a:r>
              <a:rPr lang="lv-LV" sz="1200" dirty="0">
                <a:effectLst/>
                <a:latin typeface="Times New Roman" panose="02020603050405020304" pitchFamily="18" charset="0"/>
                <a:ea typeface="Times New Roman" panose="02020603050405020304" pitchFamily="18" charset="0"/>
              </a:rPr>
              <a:t>Visiem nozāģētajiem kokiem, kas 1.3m augstumā no zemes virsmas ir diametrā virs 12 cm, jābūt kvalitatīvi atzarotiem līdz ar stumbru. Atzarojot kokus, nedrīkst atstāt garus zaru stumbeņus pie stumbra.</a:t>
            </a:r>
          </a:p>
        </p:txBody>
      </p:sp>
    </p:spTree>
    <p:extLst>
      <p:ext uri="{BB962C8B-B14F-4D97-AF65-F5344CB8AC3E}">
        <p14:creationId xmlns:p14="http://schemas.microsoft.com/office/powerpoint/2010/main" val="2061741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B9D50B4-C53A-56A4-321B-F74676113425}"/>
              </a:ext>
            </a:extLst>
          </p:cNvPr>
          <p:cNvSpPr txBox="1"/>
          <p:nvPr/>
        </p:nvSpPr>
        <p:spPr>
          <a:xfrm>
            <a:off x="2305879" y="997706"/>
            <a:ext cx="8356820" cy="3970318"/>
          </a:xfrm>
          <a:prstGeom prst="rect">
            <a:avLst/>
          </a:prstGeom>
          <a:noFill/>
        </p:spPr>
        <p:txBody>
          <a:bodyPr wrap="square">
            <a:spAutoFit/>
          </a:bodyPr>
          <a:lstStyle/>
          <a:p>
            <a:r>
              <a:rPr lang="lv-LV" sz="1400" b="1" dirty="0">
                <a:effectLst/>
                <a:latin typeface="Times New Roman" panose="02020603050405020304" pitchFamily="18" charset="0"/>
                <a:ea typeface="Times New Roman" panose="02020603050405020304" pitchFamily="18" charset="0"/>
              </a:rPr>
              <a:t>Masveida bojājumu izsludinātajās situācijās veicamo darbu izcenojumu skaidrojums*</a:t>
            </a:r>
            <a:endParaRPr lang="lv-LV" sz="1400" dirty="0">
              <a:effectLst/>
              <a:latin typeface="Times New Roman" panose="02020603050405020304" pitchFamily="18" charset="0"/>
              <a:ea typeface="Times New Roman" panose="02020603050405020304" pitchFamily="18" charset="0"/>
            </a:endParaRPr>
          </a:p>
          <a:p>
            <a:pPr marL="457200"/>
            <a:r>
              <a:rPr lang="lv-LV" sz="1400" b="1" dirty="0">
                <a:effectLst/>
                <a:latin typeface="Times New Roman" panose="02020603050405020304" pitchFamily="18" charset="0"/>
                <a:ea typeface="Times New Roman" panose="02020603050405020304" pitchFamily="18" charset="0"/>
              </a:rPr>
              <a:t> </a:t>
            </a:r>
            <a:endParaRPr lang="lv-LV" sz="1400" dirty="0">
              <a:effectLst/>
              <a:latin typeface="Times New Roman" panose="02020603050405020304" pitchFamily="18" charset="0"/>
              <a:ea typeface="Times New Roman" panose="02020603050405020304" pitchFamily="18" charset="0"/>
            </a:endParaRPr>
          </a:p>
          <a:p>
            <a:pPr marL="457200"/>
            <a:r>
              <a:rPr lang="lv-LV" sz="1400" b="1" dirty="0" err="1">
                <a:effectLst/>
                <a:latin typeface="Times New Roman" panose="02020603050405020304" pitchFamily="18" charset="0"/>
                <a:ea typeface="Times New Roman" panose="02020603050405020304" pitchFamily="18" charset="0"/>
              </a:rPr>
              <a:t>CkaM</a:t>
            </a:r>
            <a:r>
              <a:rPr lang="lv-LV" sz="1400" b="1" dirty="0">
                <a:effectLst/>
                <a:latin typeface="Times New Roman" panose="02020603050405020304" pitchFamily="18" charset="0"/>
                <a:ea typeface="Times New Roman" panose="02020603050405020304" pitchFamily="18" charset="0"/>
              </a:rPr>
              <a:t>-</a:t>
            </a:r>
            <a:r>
              <a:rPr lang="lv-LV" sz="1400" dirty="0">
                <a:effectLst/>
                <a:latin typeface="Times New Roman" panose="02020603050405020304" pitchFamily="18" charset="0"/>
                <a:ea typeface="Times New Roman" panose="02020603050405020304" pitchFamily="18" charset="0"/>
              </a:rPr>
              <a:t> koku nozāģēšana apdzīvotās vietās MBS izsludinātajā situācijā, </a:t>
            </a:r>
            <a:r>
              <a:rPr lang="lv-LV" sz="1400" b="1" dirty="0">
                <a:effectLst/>
                <a:latin typeface="Times New Roman" panose="02020603050405020304" pitchFamily="18" charset="0"/>
                <a:ea typeface="Times New Roman" panose="02020603050405020304" pitchFamily="18" charset="0"/>
              </a:rPr>
              <a:t>gab.</a:t>
            </a:r>
            <a:endParaRPr lang="lv-LV" sz="1400" dirty="0">
              <a:effectLst/>
              <a:latin typeface="Times New Roman" panose="02020603050405020304" pitchFamily="18" charset="0"/>
              <a:ea typeface="Times New Roman" panose="02020603050405020304" pitchFamily="18" charset="0"/>
            </a:endParaRPr>
          </a:p>
          <a:p>
            <a:pPr marL="457200"/>
            <a:r>
              <a:rPr lang="lv-LV" sz="1400" b="1" dirty="0" err="1">
                <a:effectLst/>
                <a:latin typeface="Times New Roman" panose="02020603050405020304" pitchFamily="18" charset="0"/>
                <a:ea typeface="Times New Roman" panose="02020603050405020304" pitchFamily="18" charset="0"/>
              </a:rPr>
              <a:t>CknM</a:t>
            </a:r>
            <a:r>
              <a:rPr lang="lv-LV" sz="1400" b="1" dirty="0">
                <a:effectLst/>
                <a:latin typeface="Times New Roman" panose="02020603050405020304" pitchFamily="18" charset="0"/>
                <a:ea typeface="Times New Roman" panose="02020603050405020304" pitchFamily="18" charset="0"/>
              </a:rPr>
              <a:t>-</a:t>
            </a:r>
            <a:r>
              <a:rPr lang="lv-LV" sz="1400" dirty="0">
                <a:effectLst/>
                <a:latin typeface="Times New Roman" panose="02020603050405020304" pitchFamily="18" charset="0"/>
                <a:ea typeface="Times New Roman" panose="02020603050405020304" pitchFamily="18" charset="0"/>
              </a:rPr>
              <a:t> koku nozāģēšana ārpus apdzīvotām vietām MBS izsludinātajā situācijā, </a:t>
            </a:r>
            <a:r>
              <a:rPr lang="lv-LV" sz="1400" b="1" dirty="0">
                <a:effectLst/>
                <a:latin typeface="Times New Roman" panose="02020603050405020304" pitchFamily="18" charset="0"/>
                <a:ea typeface="Times New Roman" panose="02020603050405020304" pitchFamily="18" charset="0"/>
              </a:rPr>
              <a:t>gab.</a:t>
            </a:r>
            <a:endParaRPr lang="lv-LV" sz="1400" dirty="0">
              <a:effectLst/>
              <a:latin typeface="Times New Roman" panose="02020603050405020304" pitchFamily="18" charset="0"/>
              <a:ea typeface="Times New Roman" panose="02020603050405020304" pitchFamily="18" charset="0"/>
            </a:endParaRPr>
          </a:p>
          <a:p>
            <a:pPr marL="457200"/>
            <a:r>
              <a:rPr lang="lv-LV" sz="1400" b="1" dirty="0">
                <a:effectLst/>
                <a:latin typeface="Times New Roman" panose="02020603050405020304" pitchFamily="18" charset="0"/>
                <a:ea typeface="Times New Roman" panose="02020603050405020304" pitchFamily="18" charset="0"/>
              </a:rPr>
              <a:t> </a:t>
            </a:r>
            <a:endParaRPr lang="lv-LV" sz="1400" dirty="0">
              <a:effectLst/>
              <a:latin typeface="Times New Roman" panose="02020603050405020304" pitchFamily="18" charset="0"/>
              <a:ea typeface="Times New Roman" panose="02020603050405020304" pitchFamily="18" charset="0"/>
            </a:endParaRPr>
          </a:p>
          <a:p>
            <a:pPr algn="just"/>
            <a:r>
              <a:rPr lang="lv-LV" sz="1400" dirty="0">
                <a:effectLst/>
                <a:latin typeface="Times New Roman" panose="02020603050405020304" pitchFamily="18" charset="0"/>
                <a:ea typeface="Times New Roman" panose="02020603050405020304" pitchFamily="18" charset="0"/>
              </a:rPr>
              <a:t>*</a:t>
            </a:r>
            <a:r>
              <a:rPr lang="lv-LV" sz="1400" u="sng" dirty="0">
                <a:effectLst/>
                <a:latin typeface="Times New Roman" panose="02020603050405020304" pitchFamily="18" charset="0"/>
                <a:ea typeface="Times New Roman" panose="02020603050405020304" pitchFamily="18" charset="0"/>
              </a:rPr>
              <a:t>MBS- masveida bojājumu situācija</a:t>
            </a:r>
            <a:r>
              <a:rPr lang="lv-LV" sz="1400" dirty="0">
                <a:effectLst/>
                <a:latin typeface="Times New Roman" panose="02020603050405020304" pitchFamily="18" charset="0"/>
                <a:ea typeface="Times New Roman" panose="02020603050405020304" pitchFamily="18" charset="0"/>
              </a:rPr>
              <a:t>- </a:t>
            </a:r>
            <a:r>
              <a:rPr lang="lv-LV" sz="1400" dirty="0">
                <a:solidFill>
                  <a:srgbClr val="FF0000"/>
                </a:solidFill>
                <a:effectLst/>
                <a:latin typeface="Times New Roman" panose="02020603050405020304" pitchFamily="18" charset="0"/>
                <a:ea typeface="Times New Roman" panose="02020603050405020304" pitchFamily="18" charset="0"/>
              </a:rPr>
              <a:t>ar rīkojumu izsludināta masveida bojājumu situācija, pasūtījuma izpilde veicama jebkurā no Latvijas teritorijām, ja pamata līguma pakalpojuma veicējs atteicies piedalīties nodefinētajā termiņā vai nespēj veikt pasūtījuma apjoma izpildi (pakalpojums jānodrošina 24 h  stundu laikā no attiecīgā nodaļas vadītāja uzaicinājuma brīža</a:t>
            </a:r>
            <a:r>
              <a:rPr lang="lv-LV" sz="1400" dirty="0">
                <a:effectLst/>
                <a:latin typeface="Times New Roman" panose="02020603050405020304" pitchFamily="18" charset="0"/>
                <a:ea typeface="Times New Roman" panose="02020603050405020304" pitchFamily="18" charset="0"/>
              </a:rPr>
              <a:t>)</a:t>
            </a:r>
          </a:p>
          <a:p>
            <a:pPr algn="just"/>
            <a:r>
              <a:rPr lang="lv-LV" sz="1400" dirty="0">
                <a:effectLst/>
                <a:latin typeface="Times New Roman" panose="02020603050405020304" pitchFamily="18" charset="0"/>
                <a:ea typeface="Times New Roman" panose="02020603050405020304" pitchFamily="18" charset="0"/>
              </a:rPr>
              <a:t> </a:t>
            </a:r>
          </a:p>
          <a:p>
            <a:pPr algn="just"/>
            <a:r>
              <a:rPr lang="lv-LV" sz="1400" i="1" dirty="0">
                <a:effectLst/>
                <a:latin typeface="Times New Roman" panose="02020603050405020304" pitchFamily="18" charset="0"/>
                <a:ea typeface="Times New Roman" panose="02020603050405020304" pitchFamily="18" charset="0"/>
              </a:rPr>
              <a:t>**Masveida bojājumu gadījumā ar kalkulācijās piedāvātajām izmaksām Pakalpojumu izpildes vieta ir visā Latvijas Republikas teritorijā. Šajā gadījumā PASŪTĪTĀJS maksā UZŅĒMĒJAM pēc PASŪTĪTĀJA pieprasījuma uz bojājumu vietu nosūtīto UZŅĒMĒJA darbinieku naktsmītņu izmaksas saskaņā ar pamatotiem izmaksu apliecinošiem dokumentiem, kurus UZŅĒMĒJS iesniedz kopā ar rēķinu, ar nosacījumu, ka </a:t>
            </a:r>
            <a:r>
              <a:rPr lang="lv-LV" sz="1400" i="1" dirty="0" err="1">
                <a:effectLst/>
                <a:latin typeface="Times New Roman" panose="02020603050405020304" pitchFamily="18" charset="0"/>
                <a:ea typeface="Times New Roman" panose="02020603050405020304" pitchFamily="18" charset="0"/>
              </a:rPr>
              <a:t>nakstmītņu</a:t>
            </a:r>
            <a:r>
              <a:rPr lang="lv-LV" sz="1400" i="1" dirty="0">
                <a:effectLst/>
                <a:latin typeface="Times New Roman" panose="02020603050405020304" pitchFamily="18" charset="0"/>
                <a:ea typeface="Times New Roman" panose="02020603050405020304" pitchFamily="18" charset="0"/>
              </a:rPr>
              <a:t> izdevumu summa nepārsniedz 2010.gada 12.oktobra Ministru kabineta noteikumos Nr.969  "Kārtība, kādā atlīdzināmi ar komandējumiem saistītie izdevumi" 21.3.punktā noteikto apmēru. </a:t>
            </a:r>
            <a:endParaRPr lang="lv-LV" sz="1400" dirty="0">
              <a:effectLst/>
              <a:latin typeface="Times New Roman" panose="02020603050405020304" pitchFamily="18" charset="0"/>
              <a:ea typeface="Times New Roman" panose="02020603050405020304" pitchFamily="18" charset="0"/>
            </a:endParaRPr>
          </a:p>
          <a:p>
            <a:br>
              <a:rPr lang="lv-LV" sz="1400" i="1" dirty="0">
                <a:effectLst/>
                <a:latin typeface="Times New Roman" panose="02020603050405020304" pitchFamily="18" charset="0"/>
                <a:ea typeface="Times New Roman" panose="02020603050405020304" pitchFamily="18" charset="0"/>
              </a:rPr>
            </a:br>
            <a:endParaRPr lang="lv-LV" sz="1400" dirty="0"/>
          </a:p>
        </p:txBody>
      </p:sp>
    </p:spTree>
    <p:extLst>
      <p:ext uri="{BB962C8B-B14F-4D97-AF65-F5344CB8AC3E}">
        <p14:creationId xmlns:p14="http://schemas.microsoft.com/office/powerpoint/2010/main" val="3777637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7AB16-FDC7-1FE7-DAED-0BB58C32A49D}"/>
              </a:ext>
            </a:extLst>
          </p:cNvPr>
          <p:cNvSpPr>
            <a:spLocks noGrp="1"/>
          </p:cNvSpPr>
          <p:nvPr>
            <p:ph type="title"/>
          </p:nvPr>
        </p:nvSpPr>
        <p:spPr>
          <a:xfrm>
            <a:off x="1914166" y="392491"/>
            <a:ext cx="8137525" cy="369332"/>
          </a:xfrm>
        </p:spPr>
        <p:txBody>
          <a:bodyPr/>
          <a:lstStyle/>
          <a:p>
            <a:r>
              <a:rPr lang="lv-LV" dirty="0"/>
              <a:t>Klientu apziņošana pirms darbu veikšanas</a:t>
            </a:r>
          </a:p>
        </p:txBody>
      </p:sp>
      <p:graphicFrame>
        <p:nvGraphicFramePr>
          <p:cNvPr id="5" name="Table 4">
            <a:extLst>
              <a:ext uri="{FF2B5EF4-FFF2-40B4-BE49-F238E27FC236}">
                <a16:creationId xmlns:a16="http://schemas.microsoft.com/office/drawing/2014/main" id="{4D4E459D-E4A4-2E11-D987-5030B7557C4B}"/>
              </a:ext>
            </a:extLst>
          </p:cNvPr>
          <p:cNvGraphicFramePr>
            <a:graphicFrameLocks noGrp="1"/>
          </p:cNvGraphicFramePr>
          <p:nvPr>
            <p:extLst>
              <p:ext uri="{D42A27DB-BD31-4B8C-83A1-F6EECF244321}">
                <p14:modId xmlns:p14="http://schemas.microsoft.com/office/powerpoint/2010/main" val="4216687680"/>
              </p:ext>
            </p:extLst>
          </p:nvPr>
        </p:nvGraphicFramePr>
        <p:xfrm>
          <a:off x="2395978" y="2885924"/>
          <a:ext cx="7173899" cy="912495"/>
        </p:xfrm>
        <a:graphic>
          <a:graphicData uri="http://schemas.openxmlformats.org/drawingml/2006/table">
            <a:tbl>
              <a:tblPr>
                <a:tableStyleId>{5C22544A-7EE6-4342-B048-85BDC9FD1C3A}</a:tableStyleId>
              </a:tblPr>
              <a:tblGrid>
                <a:gridCol w="7173899">
                  <a:extLst>
                    <a:ext uri="{9D8B030D-6E8A-4147-A177-3AD203B41FA5}">
                      <a16:colId xmlns:a16="http://schemas.microsoft.com/office/drawing/2014/main" val="1286052568"/>
                    </a:ext>
                  </a:extLst>
                </a:gridCol>
              </a:tblGrid>
              <a:tr h="238125">
                <a:tc>
                  <a:txBody>
                    <a:bodyPr/>
                    <a:lstStyle/>
                    <a:p>
                      <a:pPr algn="l" fontAlgn="b"/>
                      <a:r>
                        <a:rPr lang="lv-LV" sz="1400" u="none" strike="noStrike" dirty="0">
                          <a:effectLst/>
                        </a:rPr>
                        <a:t>Ar īpašnieku brīdināšanu saistītajos izdevumos neiekļauj:</a:t>
                      </a:r>
                    </a:p>
                    <a:p>
                      <a:pPr algn="l" fontAlgn="b"/>
                      <a:endParaRPr lang="lv-LV" sz="1400" b="1" i="0" u="none" strike="noStrike" dirty="0">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val="3887964257"/>
                  </a:ext>
                </a:extLst>
              </a:tr>
              <a:tr h="238125">
                <a:tc>
                  <a:txBody>
                    <a:bodyPr/>
                    <a:lstStyle/>
                    <a:p>
                      <a:pPr algn="l" fontAlgn="b"/>
                      <a:r>
                        <a:rPr lang="lv-LV" sz="1400" u="none" strike="noStrike" dirty="0">
                          <a:effectLst/>
                        </a:rPr>
                        <a:t>1. ar Pasta </a:t>
                      </a:r>
                      <a:r>
                        <a:rPr lang="lv-LV" sz="1400" u="none" strike="noStrike" dirty="0" err="1">
                          <a:effectLst/>
                        </a:rPr>
                        <a:t>paklapojumu</a:t>
                      </a:r>
                      <a:r>
                        <a:rPr lang="lv-LV" sz="1400" u="none" strike="noStrike" dirty="0">
                          <a:effectLst/>
                        </a:rPr>
                        <a:t> saistītos izdevumus</a:t>
                      </a:r>
                      <a:endParaRPr lang="lv-LV" sz="1400" b="1" i="0" u="none" strike="noStrike" dirty="0">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val="4029478293"/>
                  </a:ext>
                </a:extLst>
              </a:tr>
              <a:tr h="238125">
                <a:tc>
                  <a:txBody>
                    <a:bodyPr/>
                    <a:lstStyle/>
                    <a:p>
                      <a:pPr algn="l" fontAlgn="b"/>
                      <a:r>
                        <a:rPr lang="lv-LV" sz="1400" u="none" strike="noStrike" dirty="0">
                          <a:effectLst/>
                        </a:rPr>
                        <a:t>2. ar SMS un e-pastu nosūtīšanu saistītās izmaksas</a:t>
                      </a:r>
                      <a:endParaRPr lang="lv-LV" sz="1400" b="1" i="0" u="none" strike="noStrike" dirty="0">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val="2773724406"/>
                  </a:ext>
                </a:extLst>
              </a:tr>
            </a:tbl>
          </a:graphicData>
        </a:graphic>
      </p:graphicFrame>
      <p:sp>
        <p:nvSpPr>
          <p:cNvPr id="6" name="TextBox 5">
            <a:extLst>
              <a:ext uri="{FF2B5EF4-FFF2-40B4-BE49-F238E27FC236}">
                <a16:creationId xmlns:a16="http://schemas.microsoft.com/office/drawing/2014/main" id="{C2814C3F-59D3-7B21-AA34-F31CD5D1E55B}"/>
              </a:ext>
            </a:extLst>
          </p:cNvPr>
          <p:cNvSpPr txBox="1"/>
          <p:nvPr/>
        </p:nvSpPr>
        <p:spPr>
          <a:xfrm>
            <a:off x="2317334" y="992941"/>
            <a:ext cx="7562263" cy="1661865"/>
          </a:xfrm>
          <a:prstGeom prst="rect">
            <a:avLst/>
          </a:prstGeom>
          <a:noFill/>
        </p:spPr>
        <p:txBody>
          <a:bodyPr wrap="none" rtlCol="0">
            <a:spAutoFit/>
          </a:bodyPr>
          <a:lstStyle/>
          <a:p>
            <a:pPr algn="just">
              <a:lnSpc>
                <a:spcPts val="2500"/>
              </a:lnSpc>
              <a:buClr>
                <a:schemeClr val="accent3"/>
              </a:buClr>
            </a:pPr>
            <a:r>
              <a:rPr lang="lv-LV" sz="1600" dirty="0"/>
              <a:t>Apziņošana notiek ar ST izstrādātu IT risinājumu, pakalpojuma veicējs nodrošina:</a:t>
            </a:r>
          </a:p>
          <a:p>
            <a:pPr algn="just">
              <a:lnSpc>
                <a:spcPts val="2500"/>
              </a:lnSpc>
              <a:buClr>
                <a:schemeClr val="accent3"/>
              </a:buClr>
            </a:pPr>
            <a:r>
              <a:rPr lang="lv-LV" sz="1600" dirty="0"/>
              <a:t>Datortehniku, atbalsta programmatūru (</a:t>
            </a:r>
            <a:r>
              <a:rPr lang="lv-LV" sz="1600" dirty="0" err="1"/>
              <a:t>Chrome</a:t>
            </a:r>
            <a:r>
              <a:rPr lang="lv-LV" sz="1600" dirty="0"/>
              <a:t> interneta pārlūkprogrammu)</a:t>
            </a:r>
          </a:p>
          <a:p>
            <a:pPr algn="just">
              <a:lnSpc>
                <a:spcPts val="2500"/>
              </a:lnSpc>
              <a:buClr>
                <a:schemeClr val="accent3"/>
              </a:buClr>
            </a:pPr>
            <a:r>
              <a:rPr lang="lv-LV" sz="1600" dirty="0" err="1"/>
              <a:t>Pieslēgumu</a:t>
            </a:r>
            <a:r>
              <a:rPr lang="lv-LV" sz="1600" dirty="0"/>
              <a:t> www.kadastrs.lv (līgums ar VZD)</a:t>
            </a:r>
          </a:p>
          <a:p>
            <a:pPr algn="just">
              <a:lnSpc>
                <a:spcPts val="2500"/>
              </a:lnSpc>
              <a:buClr>
                <a:schemeClr val="accent3"/>
              </a:buClr>
            </a:pPr>
            <a:r>
              <a:rPr lang="lv-LV" sz="1600" dirty="0"/>
              <a:t>Personālu, kurš minēto darbu veic</a:t>
            </a:r>
          </a:p>
          <a:p>
            <a:pPr marL="285750" indent="-285750" algn="just">
              <a:lnSpc>
                <a:spcPts val="2500"/>
              </a:lnSpc>
              <a:buClr>
                <a:schemeClr val="accent3"/>
              </a:buClr>
              <a:buFont typeface="Wingdings 3" panose="05040102010807070707" pitchFamily="18" charset="2"/>
              <a:buChar char=""/>
            </a:pPr>
            <a:endParaRPr lang="lv-LV" sz="1600" dirty="0"/>
          </a:p>
        </p:txBody>
      </p:sp>
      <p:sp>
        <p:nvSpPr>
          <p:cNvPr id="7" name="TextBox 6">
            <a:extLst>
              <a:ext uri="{FF2B5EF4-FFF2-40B4-BE49-F238E27FC236}">
                <a16:creationId xmlns:a16="http://schemas.microsoft.com/office/drawing/2014/main" id="{C0EC9DFC-010A-78CF-67CD-305D361D22D9}"/>
              </a:ext>
            </a:extLst>
          </p:cNvPr>
          <p:cNvSpPr txBox="1"/>
          <p:nvPr/>
        </p:nvSpPr>
        <p:spPr>
          <a:xfrm>
            <a:off x="2312403" y="2506461"/>
            <a:ext cx="2783134" cy="379463"/>
          </a:xfrm>
          <a:prstGeom prst="rect">
            <a:avLst/>
          </a:prstGeom>
          <a:noFill/>
        </p:spPr>
        <p:txBody>
          <a:bodyPr wrap="none" rtlCol="0">
            <a:spAutoFit/>
          </a:bodyPr>
          <a:lstStyle/>
          <a:p>
            <a:pPr algn="just">
              <a:lnSpc>
                <a:spcPts val="2500"/>
              </a:lnSpc>
              <a:buClr>
                <a:schemeClr val="accent3"/>
              </a:buClr>
            </a:pPr>
            <a:r>
              <a:rPr lang="lv-LV" sz="1600" u="sng" dirty="0"/>
              <a:t>Iesniedzot izmaksu pozīcijas</a:t>
            </a:r>
          </a:p>
        </p:txBody>
      </p:sp>
      <p:sp>
        <p:nvSpPr>
          <p:cNvPr id="8" name="TextBox 7">
            <a:extLst>
              <a:ext uri="{FF2B5EF4-FFF2-40B4-BE49-F238E27FC236}">
                <a16:creationId xmlns:a16="http://schemas.microsoft.com/office/drawing/2014/main" id="{5461AAEA-1562-074F-D935-C9F81B826D52}"/>
              </a:ext>
            </a:extLst>
          </p:cNvPr>
          <p:cNvSpPr txBox="1"/>
          <p:nvPr/>
        </p:nvSpPr>
        <p:spPr>
          <a:xfrm>
            <a:off x="2312403" y="4209712"/>
            <a:ext cx="5722529" cy="379463"/>
          </a:xfrm>
          <a:prstGeom prst="rect">
            <a:avLst/>
          </a:prstGeom>
          <a:noFill/>
        </p:spPr>
        <p:txBody>
          <a:bodyPr wrap="none" rtlCol="0">
            <a:spAutoFit/>
          </a:bodyPr>
          <a:lstStyle/>
          <a:p>
            <a:pPr algn="just">
              <a:lnSpc>
                <a:spcPts val="2500"/>
              </a:lnSpc>
              <a:buClr>
                <a:schemeClr val="accent3"/>
              </a:buClr>
            </a:pPr>
            <a:r>
              <a:rPr lang="lv-LV" sz="1600" dirty="0"/>
              <a:t>ST piešķir </a:t>
            </a:r>
            <a:r>
              <a:rPr lang="lv-LV" sz="1600" dirty="0" err="1"/>
              <a:t>Macrosu</a:t>
            </a:r>
            <a:r>
              <a:rPr lang="lv-LV" sz="1600" dirty="0"/>
              <a:t>, sniedz apmācību, konsultācijas, atbalstu</a:t>
            </a:r>
          </a:p>
        </p:txBody>
      </p:sp>
    </p:spTree>
    <p:extLst>
      <p:ext uri="{BB962C8B-B14F-4D97-AF65-F5344CB8AC3E}">
        <p14:creationId xmlns:p14="http://schemas.microsoft.com/office/powerpoint/2010/main" val="1489515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077BE-38FC-3C7C-8225-0EC5881329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54CBA6-0D31-8651-F449-E10B8FEA7C6A}"/>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Aizsargjosla un kvalitātes prasības</a:t>
            </a:r>
            <a:br>
              <a:rPr lang="lv-LV" altLang="lv-LV" sz="2000" dirty="0">
                <a:latin typeface="Times New Roman" panose="02020603050405020304" pitchFamily="18" charset="0"/>
                <a:cs typeface="Times New Roman" panose="02020603050405020304" pitchFamily="18" charset="0"/>
              </a:rPr>
            </a:br>
            <a:endParaRPr lang="lv-LV" dirty="0"/>
          </a:p>
        </p:txBody>
      </p:sp>
      <p:pic>
        <p:nvPicPr>
          <p:cNvPr id="4" name="Picture 3" descr="Diagram&#10;&#10;Description automatically generated">
            <a:extLst>
              <a:ext uri="{FF2B5EF4-FFF2-40B4-BE49-F238E27FC236}">
                <a16:creationId xmlns:a16="http://schemas.microsoft.com/office/drawing/2014/main" id="{0E66AEBB-7235-4ABE-9846-DBAB465F2F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11074" y="620532"/>
            <a:ext cx="4254554" cy="1936196"/>
          </a:xfrm>
          <a:prstGeom prst="rect">
            <a:avLst/>
          </a:prstGeom>
          <a:noFill/>
          <a:ln>
            <a:noFill/>
          </a:ln>
        </p:spPr>
      </p:pic>
      <p:pic>
        <p:nvPicPr>
          <p:cNvPr id="7" name="Picture 6">
            <a:extLst>
              <a:ext uri="{FF2B5EF4-FFF2-40B4-BE49-F238E27FC236}">
                <a16:creationId xmlns:a16="http://schemas.microsoft.com/office/drawing/2014/main" id="{423E9480-F73B-EA0D-FE94-AD242F0D2337}"/>
              </a:ext>
            </a:extLst>
          </p:cNvPr>
          <p:cNvPicPr>
            <a:picLocks noChangeAspect="1"/>
          </p:cNvPicPr>
          <p:nvPr/>
        </p:nvPicPr>
        <p:blipFill>
          <a:blip r:embed="rId3"/>
          <a:stretch>
            <a:fillRect/>
          </a:stretch>
        </p:blipFill>
        <p:spPr>
          <a:xfrm>
            <a:off x="772444" y="2429932"/>
            <a:ext cx="5560762" cy="4194313"/>
          </a:xfrm>
          <a:prstGeom prst="rect">
            <a:avLst/>
          </a:prstGeom>
        </p:spPr>
      </p:pic>
      <p:pic>
        <p:nvPicPr>
          <p:cNvPr id="9" name="Picture 8">
            <a:extLst>
              <a:ext uri="{FF2B5EF4-FFF2-40B4-BE49-F238E27FC236}">
                <a16:creationId xmlns:a16="http://schemas.microsoft.com/office/drawing/2014/main" id="{2B32B0A2-A937-675F-0ADC-9E4E41EA9AA3}"/>
              </a:ext>
            </a:extLst>
          </p:cNvPr>
          <p:cNvPicPr>
            <a:picLocks noChangeAspect="1"/>
          </p:cNvPicPr>
          <p:nvPr/>
        </p:nvPicPr>
        <p:blipFill>
          <a:blip r:embed="rId4"/>
          <a:stretch>
            <a:fillRect/>
          </a:stretch>
        </p:blipFill>
        <p:spPr>
          <a:xfrm>
            <a:off x="6333206" y="2510901"/>
            <a:ext cx="5703585" cy="4032373"/>
          </a:xfrm>
          <a:prstGeom prst="rect">
            <a:avLst/>
          </a:prstGeom>
        </p:spPr>
      </p:pic>
    </p:spTree>
    <p:extLst>
      <p:ext uri="{BB962C8B-B14F-4D97-AF65-F5344CB8AC3E}">
        <p14:creationId xmlns:p14="http://schemas.microsoft.com/office/powerpoint/2010/main" val="3221750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B34E8-B7D7-26B3-2D22-DA71311FC9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04C085-1FC8-3B0D-8C51-6FE41CE5F99E}"/>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Aizsargjosla un kvalitātes prasības</a:t>
            </a:r>
            <a:br>
              <a:rPr lang="lv-LV" altLang="lv-LV" sz="2000" dirty="0">
                <a:latin typeface="Times New Roman" panose="02020603050405020304" pitchFamily="18" charset="0"/>
                <a:cs typeface="Times New Roman" panose="02020603050405020304" pitchFamily="18" charset="0"/>
              </a:rPr>
            </a:br>
            <a:endParaRPr lang="lv-LV" dirty="0"/>
          </a:p>
        </p:txBody>
      </p:sp>
      <p:pic>
        <p:nvPicPr>
          <p:cNvPr id="3" name="Picture 2" descr="A picture containing diagram&#10;&#10;Description automatically generated">
            <a:extLst>
              <a:ext uri="{FF2B5EF4-FFF2-40B4-BE49-F238E27FC236}">
                <a16:creationId xmlns:a16="http://schemas.microsoft.com/office/drawing/2014/main" id="{A1DCA7E4-442C-E783-3BE0-F26CCAFEAE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13346" y="556920"/>
            <a:ext cx="4349847" cy="1981279"/>
          </a:xfrm>
          <a:prstGeom prst="rect">
            <a:avLst/>
          </a:prstGeom>
          <a:noFill/>
          <a:ln>
            <a:noFill/>
          </a:ln>
        </p:spPr>
      </p:pic>
      <p:pic>
        <p:nvPicPr>
          <p:cNvPr id="5" name="Picture 4">
            <a:extLst>
              <a:ext uri="{FF2B5EF4-FFF2-40B4-BE49-F238E27FC236}">
                <a16:creationId xmlns:a16="http://schemas.microsoft.com/office/drawing/2014/main" id="{CA6AAE18-F191-8C01-357C-31211F374073}"/>
              </a:ext>
            </a:extLst>
          </p:cNvPr>
          <p:cNvPicPr>
            <a:picLocks noChangeAspect="1"/>
          </p:cNvPicPr>
          <p:nvPr/>
        </p:nvPicPr>
        <p:blipFill>
          <a:blip r:embed="rId3"/>
          <a:stretch>
            <a:fillRect/>
          </a:stretch>
        </p:blipFill>
        <p:spPr>
          <a:xfrm>
            <a:off x="1280529" y="2861364"/>
            <a:ext cx="5069440" cy="3597965"/>
          </a:xfrm>
          <a:prstGeom prst="rect">
            <a:avLst/>
          </a:prstGeom>
        </p:spPr>
      </p:pic>
    </p:spTree>
    <p:extLst>
      <p:ext uri="{BB962C8B-B14F-4D97-AF65-F5344CB8AC3E}">
        <p14:creationId xmlns:p14="http://schemas.microsoft.com/office/powerpoint/2010/main" val="3959085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1D02E-D0FE-22DD-4A99-53F5B3585F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5F3BB5-8998-875A-2EFA-A21DC31C536F}"/>
              </a:ext>
            </a:extLst>
          </p:cNvPr>
          <p:cNvSpPr>
            <a:spLocks noGrp="1"/>
          </p:cNvSpPr>
          <p:nvPr>
            <p:ph type="title"/>
          </p:nvPr>
        </p:nvSpPr>
        <p:spPr>
          <a:xfrm>
            <a:off x="1047474" y="233755"/>
            <a:ext cx="8137525" cy="646331"/>
          </a:xfrm>
        </p:spPr>
        <p:txBody>
          <a:bodyPr/>
          <a:lstStyle/>
          <a:p>
            <a:r>
              <a:rPr lang="lv-LV" altLang="lv-LV" sz="2000" dirty="0">
                <a:latin typeface="Times New Roman" panose="02020603050405020304" pitchFamily="18" charset="0"/>
                <a:cs typeface="Times New Roman" panose="02020603050405020304" pitchFamily="18" charset="0"/>
              </a:rPr>
              <a:t>Iepirkuma izmaksu pozīciju skaidrojums</a:t>
            </a:r>
            <a:br>
              <a:rPr lang="lv-LV" altLang="lv-LV" sz="2000" dirty="0">
                <a:latin typeface="Times New Roman" panose="02020603050405020304" pitchFamily="18" charset="0"/>
                <a:cs typeface="Times New Roman" panose="02020603050405020304" pitchFamily="18" charset="0"/>
              </a:rPr>
            </a:br>
            <a:endParaRPr lang="lv-LV" dirty="0"/>
          </a:p>
        </p:txBody>
      </p:sp>
      <p:sp>
        <p:nvSpPr>
          <p:cNvPr id="4" name="Rectangle 2">
            <a:extLst>
              <a:ext uri="{FF2B5EF4-FFF2-40B4-BE49-F238E27FC236}">
                <a16:creationId xmlns:a16="http://schemas.microsoft.com/office/drawing/2014/main" id="{B6F872E4-C1D8-1632-8468-CCD265575C28}"/>
              </a:ext>
            </a:extLst>
          </p:cNvPr>
          <p:cNvSpPr>
            <a:spLocks noChangeArrowheads="1"/>
          </p:cNvSpPr>
          <p:nvPr/>
        </p:nvSpPr>
        <p:spPr bwMode="auto">
          <a:xfrm>
            <a:off x="3424136" y="65175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lv-LV"/>
          </a:p>
        </p:txBody>
      </p:sp>
      <p:graphicFrame>
        <p:nvGraphicFramePr>
          <p:cNvPr id="5" name="Object 4">
            <a:extLst>
              <a:ext uri="{FF2B5EF4-FFF2-40B4-BE49-F238E27FC236}">
                <a16:creationId xmlns:a16="http://schemas.microsoft.com/office/drawing/2014/main" id="{1538ADEF-529D-0534-F355-D761F192A907}"/>
              </a:ext>
            </a:extLst>
          </p:cNvPr>
          <p:cNvGraphicFramePr>
            <a:graphicFrameLocks noChangeAspect="1"/>
          </p:cNvGraphicFramePr>
          <p:nvPr>
            <p:extLst>
              <p:ext uri="{D42A27DB-BD31-4B8C-83A1-F6EECF244321}">
                <p14:modId xmlns:p14="http://schemas.microsoft.com/office/powerpoint/2010/main" val="3270990318"/>
              </p:ext>
            </p:extLst>
          </p:nvPr>
        </p:nvGraphicFramePr>
        <p:xfrm>
          <a:off x="3424136" y="651753"/>
          <a:ext cx="3762375" cy="2009775"/>
        </p:xfrm>
        <a:graphic>
          <a:graphicData uri="http://schemas.openxmlformats.org/presentationml/2006/ole">
            <mc:AlternateContent xmlns:mc="http://schemas.openxmlformats.org/markup-compatibility/2006">
              <mc:Choice xmlns:v="urn:schemas-microsoft-com:vml" Requires="v">
                <p:oleObj r:id="rId2" imgW="3743277" imgH="2009803" progId="Visio.Drawing.15">
                  <p:embed/>
                </p:oleObj>
              </mc:Choice>
              <mc:Fallback>
                <p:oleObj r:id="rId2" imgW="3743277" imgH="2009803" progId="Visio.Drawing.15">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4136" y="651753"/>
                        <a:ext cx="3762375" cy="2009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7" name="Picture 6">
            <a:extLst>
              <a:ext uri="{FF2B5EF4-FFF2-40B4-BE49-F238E27FC236}">
                <a16:creationId xmlns:a16="http://schemas.microsoft.com/office/drawing/2014/main" id="{C6AC03D1-AD2F-D410-B3D6-58AFF38BC58B}"/>
              </a:ext>
            </a:extLst>
          </p:cNvPr>
          <p:cNvPicPr>
            <a:picLocks noChangeAspect="1"/>
          </p:cNvPicPr>
          <p:nvPr/>
        </p:nvPicPr>
        <p:blipFill>
          <a:blip r:embed="rId4"/>
          <a:stretch>
            <a:fillRect/>
          </a:stretch>
        </p:blipFill>
        <p:spPr>
          <a:xfrm>
            <a:off x="664150" y="3116911"/>
            <a:ext cx="5531539" cy="3507334"/>
          </a:xfrm>
          <a:prstGeom prst="rect">
            <a:avLst/>
          </a:prstGeom>
        </p:spPr>
      </p:pic>
      <p:pic>
        <p:nvPicPr>
          <p:cNvPr id="9" name="Picture 8">
            <a:extLst>
              <a:ext uri="{FF2B5EF4-FFF2-40B4-BE49-F238E27FC236}">
                <a16:creationId xmlns:a16="http://schemas.microsoft.com/office/drawing/2014/main" id="{DE712631-2FB3-AE51-6B8D-8FD9F8B4D8A7}"/>
              </a:ext>
            </a:extLst>
          </p:cNvPr>
          <p:cNvPicPr>
            <a:picLocks noChangeAspect="1"/>
          </p:cNvPicPr>
          <p:nvPr/>
        </p:nvPicPr>
        <p:blipFill>
          <a:blip r:embed="rId5"/>
          <a:stretch>
            <a:fillRect/>
          </a:stretch>
        </p:blipFill>
        <p:spPr>
          <a:xfrm>
            <a:off x="6644417" y="3116912"/>
            <a:ext cx="4969459" cy="3507334"/>
          </a:xfrm>
          <a:prstGeom prst="rect">
            <a:avLst/>
          </a:prstGeom>
        </p:spPr>
      </p:pic>
    </p:spTree>
    <p:extLst>
      <p:ext uri="{BB962C8B-B14F-4D97-AF65-F5344CB8AC3E}">
        <p14:creationId xmlns:p14="http://schemas.microsoft.com/office/powerpoint/2010/main" val="429129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a:extLst>
              <a:ext uri="{FF2B5EF4-FFF2-40B4-BE49-F238E27FC236}">
                <a16:creationId xmlns:a16="http://schemas.microsoft.com/office/drawing/2014/main" id="{8731E477-A353-B4E2-AAF4-C7A85FEBFC2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10342" y="365125"/>
            <a:ext cx="4608512" cy="30638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02AC7E42-1665-9C3D-AF5F-ABED1C71911B}"/>
              </a:ext>
            </a:extLst>
          </p:cNvPr>
          <p:cNvPicPr>
            <a:picLocks noChangeAspect="1"/>
          </p:cNvPicPr>
          <p:nvPr/>
        </p:nvPicPr>
        <p:blipFill>
          <a:blip r:embed="rId3"/>
          <a:stretch>
            <a:fillRect/>
          </a:stretch>
        </p:blipFill>
        <p:spPr>
          <a:xfrm>
            <a:off x="2101277" y="3571294"/>
            <a:ext cx="2569815" cy="31623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a:extLst>
              <a:ext uri="{FF2B5EF4-FFF2-40B4-BE49-F238E27FC236}">
                <a16:creationId xmlns:a16="http://schemas.microsoft.com/office/drawing/2014/main" id="{0445FE2D-0239-019C-07E7-C6DD76765AD8}"/>
              </a:ext>
            </a:extLst>
          </p:cNvPr>
          <p:cNvPicPr>
            <a:picLocks noChangeAspect="1"/>
          </p:cNvPicPr>
          <p:nvPr/>
        </p:nvPicPr>
        <p:blipFill>
          <a:blip r:embed="rId4"/>
          <a:stretch>
            <a:fillRect/>
          </a:stretch>
        </p:blipFill>
        <p:spPr>
          <a:xfrm>
            <a:off x="7308364" y="124406"/>
            <a:ext cx="2782359" cy="34922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Picture 8">
            <a:extLst>
              <a:ext uri="{FF2B5EF4-FFF2-40B4-BE49-F238E27FC236}">
                <a16:creationId xmlns:a16="http://schemas.microsoft.com/office/drawing/2014/main" id="{1576E6DC-8D69-9D77-A685-2C68635344EF}"/>
              </a:ext>
            </a:extLst>
          </p:cNvPr>
          <p:cNvPicPr>
            <a:picLocks noChangeAspect="1"/>
          </p:cNvPicPr>
          <p:nvPr/>
        </p:nvPicPr>
        <p:blipFill>
          <a:blip r:embed="rId5"/>
          <a:stretch>
            <a:fillRect/>
          </a:stretch>
        </p:blipFill>
        <p:spPr>
          <a:xfrm>
            <a:off x="5401301" y="3513695"/>
            <a:ext cx="4239217" cy="3219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31954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48911-A3C2-0DE1-7A0F-C9AE3B53632F}"/>
              </a:ext>
            </a:extLst>
          </p:cNvPr>
          <p:cNvSpPr>
            <a:spLocks noGrp="1"/>
          </p:cNvSpPr>
          <p:nvPr>
            <p:ph type="title"/>
          </p:nvPr>
        </p:nvSpPr>
        <p:spPr>
          <a:xfrm>
            <a:off x="1604065" y="281462"/>
            <a:ext cx="8137525" cy="369332"/>
          </a:xfrm>
        </p:spPr>
        <p:txBody>
          <a:bodyPr/>
          <a:lstStyle/>
          <a:p>
            <a:r>
              <a:rPr lang="lv-LV" dirty="0"/>
              <a:t>Jautājumi</a:t>
            </a:r>
          </a:p>
        </p:txBody>
      </p:sp>
    </p:spTree>
    <p:extLst>
      <p:ext uri="{BB962C8B-B14F-4D97-AF65-F5344CB8AC3E}">
        <p14:creationId xmlns:p14="http://schemas.microsoft.com/office/powerpoint/2010/main" val="4045188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3F5E8A6-2D79-6428-51C2-E009E12F3CA7}"/>
              </a:ext>
            </a:extLst>
          </p:cNvPr>
          <p:cNvSpPr>
            <a:spLocks noGrp="1"/>
          </p:cNvSpPr>
          <p:nvPr>
            <p:ph type="title"/>
          </p:nvPr>
        </p:nvSpPr>
        <p:spPr>
          <a:xfrm>
            <a:off x="570864" y="2303425"/>
            <a:ext cx="2464435" cy="923330"/>
          </a:xfrm>
        </p:spPr>
        <p:txBody>
          <a:bodyPr/>
          <a:lstStyle/>
          <a:p>
            <a:r>
              <a:rPr lang="lv-LV" dirty="0"/>
              <a:t>Paldies par uzmanību!</a:t>
            </a:r>
          </a:p>
        </p:txBody>
      </p:sp>
      <p:pic>
        <p:nvPicPr>
          <p:cNvPr id="16" name="Picture 15">
            <a:extLst>
              <a:ext uri="{FF2B5EF4-FFF2-40B4-BE49-F238E27FC236}">
                <a16:creationId xmlns:a16="http://schemas.microsoft.com/office/drawing/2014/main" id="{290DABA7-49A9-AD62-8FE4-AB1DCFCCC11A}"/>
              </a:ext>
            </a:extLst>
          </p:cNvPr>
          <p:cNvPicPr>
            <a:picLocks noChangeAspect="1"/>
          </p:cNvPicPr>
          <p:nvPr/>
        </p:nvPicPr>
        <p:blipFill>
          <a:blip r:embed="rId2"/>
          <a:stretch>
            <a:fillRect/>
          </a:stretch>
        </p:blipFill>
        <p:spPr>
          <a:xfrm>
            <a:off x="3911436" y="1247505"/>
            <a:ext cx="7709700" cy="4362989"/>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84614024"/>
      </p:ext>
    </p:extLst>
  </p:cSld>
  <p:clrMapOvr>
    <a:masterClrMapping/>
  </p:clrMapOvr>
</p:sld>
</file>

<file path=ppt/theme/theme1.xml><?xml version="1.0" encoding="utf-8"?>
<a:theme xmlns:a="http://schemas.openxmlformats.org/drawingml/2006/main" name="ST_prezentacija-tumsizils - ar ikonām">
  <a:themeElements>
    <a:clrScheme name="Custom 16">
      <a:dk1>
        <a:srgbClr val="474847"/>
      </a:dk1>
      <a:lt1>
        <a:srgbClr val="FFFFFF"/>
      </a:lt1>
      <a:dk2>
        <a:srgbClr val="474847"/>
      </a:dk2>
      <a:lt2>
        <a:srgbClr val="FFFFFF"/>
      </a:lt2>
      <a:accent1>
        <a:srgbClr val="229BD7"/>
      </a:accent1>
      <a:accent2>
        <a:srgbClr val="063C76"/>
      </a:accent2>
      <a:accent3>
        <a:srgbClr val="CCD220"/>
      </a:accent3>
      <a:accent4>
        <a:srgbClr val="E3E4E3"/>
      </a:accent4>
      <a:accent5>
        <a:srgbClr val="A2BD30"/>
      </a:accent5>
      <a:accent6>
        <a:srgbClr val="F15D22"/>
      </a:accent6>
      <a:hlink>
        <a:srgbClr val="053E7E"/>
      </a:hlink>
      <a:folHlink>
        <a:srgbClr val="1B99D8"/>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5750" indent="-285750" algn="just">
          <a:lnSpc>
            <a:spcPts val="2500"/>
          </a:lnSpc>
          <a:buClr>
            <a:schemeClr val="accent3"/>
          </a:buClr>
          <a:buFont typeface="Wingdings 3" panose="05040102010807070707" pitchFamily="18" charset="2"/>
          <a:buChar char=""/>
          <a:defRPr sz="1600" dirty="0" smtClean="0"/>
        </a:defPPr>
      </a:lstStyle>
    </a:txDef>
  </a:objectDefaults>
  <a:extraClrSchemeLst/>
  <a:extLst>
    <a:ext uri="{05A4C25C-085E-4340-85A3-A5531E510DB2}">
      <thm15:themeFamily xmlns:thm15="http://schemas.microsoft.com/office/thememl/2012/main" name="ST_prezentacija-tumsizils - ar ikonām" id="{9461A827-A46C-490C-9EAC-18A6E4414DA9}" vid="{A5D6364B-46CB-43EB-9C8B-79B6206410D2}"/>
    </a:ext>
  </a:extLst>
</a:theme>
</file>

<file path=docProps/app.xml><?xml version="1.0" encoding="utf-8"?>
<Properties xmlns="http://schemas.openxmlformats.org/officeDocument/2006/extended-properties" xmlns:vt="http://schemas.openxmlformats.org/officeDocument/2006/docPropsVTypes">
  <Template>Default Theme</Template>
  <TotalTime>2610</TotalTime>
  <Words>1786</Words>
  <Application>Microsoft Office PowerPoint</Application>
  <PresentationFormat>Widescreen</PresentationFormat>
  <Paragraphs>109</Paragraphs>
  <Slides>16</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2" baseType="lpstr">
      <vt:lpstr>Arial</vt:lpstr>
      <vt:lpstr>Helvetica Neue Thin</vt:lpstr>
      <vt:lpstr>Times New Roman</vt:lpstr>
      <vt:lpstr>Wingdings 3</vt:lpstr>
      <vt:lpstr>ST_prezentacija-tumsizils - ar ikonām</vt:lpstr>
      <vt:lpstr>Visio.Drawing.15</vt:lpstr>
      <vt:lpstr>Par «0,4kV un 20kV elektropārvades līniju trašu tīrīšana» kvalitātes prasībām un izmaksu pozīciju skaidrojumu Piegādātāju seminārs    D.Gulbe 13.02.2025.</vt:lpstr>
      <vt:lpstr>Tēmas</vt:lpstr>
      <vt:lpstr>Iepirkuma izmaksu pozīciju skaidrojums </vt:lpstr>
      <vt:lpstr>Iepirkuma izmaksu pozīciju skaidrojums </vt:lpstr>
      <vt:lpstr>Iepirkuma izmaksu pozīciju skaidrojums </vt:lpstr>
      <vt:lpstr>Iepirkuma izmaksu pozīciju skaidrojums </vt:lpstr>
      <vt:lpstr>Iepirkuma izmaksu pozīciju skaidrojums </vt:lpstr>
      <vt:lpstr>Iepirkuma izmaksu pozīciju skaidrojums </vt:lpstr>
      <vt:lpstr>PowerPoint Presentation</vt:lpstr>
      <vt:lpstr>Klientu apziņošana pirms darbu veikšanas</vt:lpstr>
      <vt:lpstr>Aizsargjosla un kvalitātes prasības </vt:lpstr>
      <vt:lpstr>Aizsargjosla un kvalitātes prasības </vt:lpstr>
      <vt:lpstr>Iepirkuma izmaksu pozīciju skaidrojums </vt:lpstr>
      <vt:lpstr>PowerPoint Presentation</vt:lpstr>
      <vt:lpstr>Jautājumi</vt:lpstr>
      <vt:lpstr>Paldies par uzmanību!</vt:lpstr>
    </vt:vector>
  </TitlesOfParts>
  <Company>AS Latvenergo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Dace Gulbe</dc:creator>
  <cp:lastModifiedBy>Dace Gulbe</cp:lastModifiedBy>
  <cp:revision>50</cp:revision>
  <cp:lastPrinted>2025-01-30T08:28:11Z</cp:lastPrinted>
  <dcterms:created xsi:type="dcterms:W3CDTF">2024-09-16T12:55:47Z</dcterms:created>
  <dcterms:modified xsi:type="dcterms:W3CDTF">2025-02-12T15:03:46Z</dcterms:modified>
</cp:coreProperties>
</file>